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269" r:id="rId14"/>
    <p:sldId id="289" r:id="rId1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599" autoAdjust="0"/>
  </p:normalViewPr>
  <p:slideViewPr>
    <p:cSldViewPr snapToGrid="0" snapToObjects="1">
      <p:cViewPr varScale="1">
        <p:scale>
          <a:sx n="138" d="100"/>
          <a:sy n="138" d="100"/>
        </p:scale>
        <p:origin x="-760" y="-11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2EE1B3-0C90-5C43-9E16-479BD0D987DF}" type="doc">
      <dgm:prSet loTypeId="urn:microsoft.com/office/officeart/2005/8/layout/chevron1" loCatId="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A5865D8B-4947-7749-8441-C5999219E983}">
      <dgm:prSet/>
      <dgm:spPr/>
      <dgm:t>
        <a:bodyPr/>
        <a:lstStyle/>
        <a:p>
          <a:pPr rtl="0"/>
          <a:r>
            <a:rPr lang="es-ES" dirty="0" smtClean="0"/>
            <a:t>TENSIÓN </a:t>
          </a:r>
          <a:endParaRPr lang="es-ES" dirty="0"/>
        </a:p>
      </dgm:t>
    </dgm:pt>
    <dgm:pt modelId="{93897452-A3A5-7640-8B89-9F0A4A6CDC82}" type="parTrans" cxnId="{7FD410F2-55C0-7840-99D4-4ED6817D3226}">
      <dgm:prSet/>
      <dgm:spPr/>
      <dgm:t>
        <a:bodyPr/>
        <a:lstStyle/>
        <a:p>
          <a:endParaRPr lang="es-ES"/>
        </a:p>
      </dgm:t>
    </dgm:pt>
    <dgm:pt modelId="{B0CAD739-C9FB-354E-A367-0CA538EFCC8D}" type="sibTrans" cxnId="{7FD410F2-55C0-7840-99D4-4ED6817D3226}">
      <dgm:prSet/>
      <dgm:spPr/>
      <dgm:t>
        <a:bodyPr/>
        <a:lstStyle/>
        <a:p>
          <a:endParaRPr lang="es-ES"/>
        </a:p>
      </dgm:t>
    </dgm:pt>
    <dgm:pt modelId="{A8E061A1-23AE-F34C-8846-ECDC80C95076}">
      <dgm:prSet/>
      <dgm:spPr/>
      <dgm:t>
        <a:bodyPr/>
        <a:lstStyle/>
        <a:p>
          <a:r>
            <a:rPr lang="es-ES" dirty="0" smtClean="0"/>
            <a:t>RETOS</a:t>
          </a:r>
          <a:endParaRPr lang="es-ES" dirty="0"/>
        </a:p>
      </dgm:t>
    </dgm:pt>
    <dgm:pt modelId="{1E40E88B-B9C3-EF46-A7AB-85310BF049E1}" type="parTrans" cxnId="{1588DB25-09BA-E14C-BE23-C58C1ABA137F}">
      <dgm:prSet/>
      <dgm:spPr/>
      <dgm:t>
        <a:bodyPr/>
        <a:lstStyle/>
        <a:p>
          <a:endParaRPr lang="es-ES"/>
        </a:p>
      </dgm:t>
    </dgm:pt>
    <dgm:pt modelId="{09939F00-FED2-8443-B38E-78EB0F1FCCEA}" type="sibTrans" cxnId="{1588DB25-09BA-E14C-BE23-C58C1ABA137F}">
      <dgm:prSet/>
      <dgm:spPr/>
      <dgm:t>
        <a:bodyPr/>
        <a:lstStyle/>
        <a:p>
          <a:endParaRPr lang="es-ES"/>
        </a:p>
      </dgm:t>
    </dgm:pt>
    <dgm:pt modelId="{536EDD25-4336-E94F-AABC-2F577A2F3011}">
      <dgm:prSet/>
      <dgm:spPr/>
      <dgm:t>
        <a:bodyPr/>
        <a:lstStyle/>
        <a:p>
          <a:r>
            <a:rPr lang="es-ES" dirty="0" smtClean="0"/>
            <a:t>PROCESO DE ADAPTACI</a:t>
          </a:r>
          <a:r>
            <a:rPr lang="es-ES" dirty="0" smtClean="0"/>
            <a:t>ÓN</a:t>
          </a:r>
          <a:endParaRPr lang="es-ES" dirty="0"/>
        </a:p>
      </dgm:t>
    </dgm:pt>
    <dgm:pt modelId="{926B9151-FEE3-324F-8241-8644563407DF}" type="parTrans" cxnId="{69ECCBE0-1943-534B-A629-83AABA0A8E7C}">
      <dgm:prSet/>
      <dgm:spPr/>
      <dgm:t>
        <a:bodyPr/>
        <a:lstStyle/>
        <a:p>
          <a:endParaRPr lang="es-ES"/>
        </a:p>
      </dgm:t>
    </dgm:pt>
    <dgm:pt modelId="{9638A769-B24D-5648-87F2-3CA2016C7535}" type="sibTrans" cxnId="{69ECCBE0-1943-534B-A629-83AABA0A8E7C}">
      <dgm:prSet/>
      <dgm:spPr/>
      <dgm:t>
        <a:bodyPr/>
        <a:lstStyle/>
        <a:p>
          <a:endParaRPr lang="es-ES"/>
        </a:p>
      </dgm:t>
    </dgm:pt>
    <dgm:pt modelId="{08EED296-BFA9-9448-ABD2-E623C9EF424E}">
      <dgm:prSet/>
      <dgm:spPr/>
      <dgm:t>
        <a:bodyPr/>
        <a:lstStyle/>
        <a:p>
          <a:r>
            <a:rPr lang="es-ES" dirty="0" smtClean="0"/>
            <a:t>RECURSOS</a:t>
          </a:r>
          <a:endParaRPr lang="es-ES" dirty="0"/>
        </a:p>
      </dgm:t>
    </dgm:pt>
    <dgm:pt modelId="{CCA149B6-CCCC-0346-9047-A5315B15465F}" type="parTrans" cxnId="{C689C159-A1F5-614F-868B-21A0417801C8}">
      <dgm:prSet/>
      <dgm:spPr/>
      <dgm:t>
        <a:bodyPr/>
        <a:lstStyle/>
        <a:p>
          <a:endParaRPr lang="es-ES"/>
        </a:p>
      </dgm:t>
    </dgm:pt>
    <dgm:pt modelId="{9C31A7A0-E535-FC47-9302-4FD9CAC109A2}" type="sibTrans" cxnId="{C689C159-A1F5-614F-868B-21A0417801C8}">
      <dgm:prSet/>
      <dgm:spPr/>
      <dgm:t>
        <a:bodyPr/>
        <a:lstStyle/>
        <a:p>
          <a:endParaRPr lang="es-ES"/>
        </a:p>
      </dgm:t>
    </dgm:pt>
    <dgm:pt modelId="{110D6767-FD09-6F4C-ADDC-6BB26A10F471}">
      <dgm:prSet/>
      <dgm:spPr/>
      <dgm:t>
        <a:bodyPr/>
        <a:lstStyle/>
        <a:p>
          <a:r>
            <a:rPr lang="es-ES" dirty="0" smtClean="0"/>
            <a:t>MIRADA POSITIVA</a:t>
          </a:r>
          <a:endParaRPr lang="es-ES" dirty="0"/>
        </a:p>
      </dgm:t>
    </dgm:pt>
    <dgm:pt modelId="{63765767-7720-124F-860C-FB029FCF94F5}" type="parTrans" cxnId="{8FEF91E9-5723-B04B-BE5A-4294BA595587}">
      <dgm:prSet/>
      <dgm:spPr/>
      <dgm:t>
        <a:bodyPr/>
        <a:lstStyle/>
        <a:p>
          <a:endParaRPr lang="es-ES"/>
        </a:p>
      </dgm:t>
    </dgm:pt>
    <dgm:pt modelId="{D8571206-B26F-0D48-99DE-3788EF898A5E}" type="sibTrans" cxnId="{8FEF91E9-5723-B04B-BE5A-4294BA595587}">
      <dgm:prSet/>
      <dgm:spPr/>
      <dgm:t>
        <a:bodyPr/>
        <a:lstStyle/>
        <a:p>
          <a:endParaRPr lang="es-ES"/>
        </a:p>
      </dgm:t>
    </dgm:pt>
    <dgm:pt modelId="{53BD9AB7-91D7-0B4C-832C-DF1BA95394B8}" type="pres">
      <dgm:prSet presAssocID="{912EE1B3-0C90-5C43-9E16-479BD0D987DF}" presName="Name0" presStyleCnt="0">
        <dgm:presLayoutVars>
          <dgm:dir/>
          <dgm:animLvl val="lvl"/>
          <dgm:resizeHandles val="exact"/>
        </dgm:presLayoutVars>
      </dgm:prSet>
      <dgm:spPr/>
    </dgm:pt>
    <dgm:pt modelId="{14988034-EC39-384E-9182-EC55473F07D9}" type="pres">
      <dgm:prSet presAssocID="{A5865D8B-4947-7749-8441-C5999219E983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AE47A0-A52B-0F45-8B53-B1B73B610C48}" type="pres">
      <dgm:prSet presAssocID="{B0CAD739-C9FB-354E-A367-0CA538EFCC8D}" presName="parTxOnlySpace" presStyleCnt="0"/>
      <dgm:spPr/>
    </dgm:pt>
    <dgm:pt modelId="{8877E0A1-E880-BD47-B676-336E9CE20FE2}" type="pres">
      <dgm:prSet presAssocID="{A8E061A1-23AE-F34C-8846-ECDC80C95076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31774E2B-FAE4-6143-819E-AE68EBB6BB33}" type="pres">
      <dgm:prSet presAssocID="{09939F00-FED2-8443-B38E-78EB0F1FCCEA}" presName="parTxOnlySpace" presStyleCnt="0"/>
      <dgm:spPr/>
    </dgm:pt>
    <dgm:pt modelId="{240656DD-DC4C-5D48-8284-9D1668C25F22}" type="pres">
      <dgm:prSet presAssocID="{536EDD25-4336-E94F-AABC-2F577A2F301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02491477-9FAC-9843-83CE-8ED4AE8C54DF}" type="pres">
      <dgm:prSet presAssocID="{9638A769-B24D-5648-87F2-3CA2016C7535}" presName="parTxOnlySpace" presStyleCnt="0"/>
      <dgm:spPr/>
    </dgm:pt>
    <dgm:pt modelId="{87CC34DF-27FD-7A49-875A-BB46779B8116}" type="pres">
      <dgm:prSet presAssocID="{08EED296-BFA9-9448-ABD2-E623C9EF424E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953C4116-B4A1-E74E-A79D-62D0AAED4177}" type="pres">
      <dgm:prSet presAssocID="{9C31A7A0-E535-FC47-9302-4FD9CAC109A2}" presName="parTxOnlySpace" presStyleCnt="0"/>
      <dgm:spPr/>
    </dgm:pt>
    <dgm:pt modelId="{A04B0DAF-C10F-4E42-80D8-7DC0604A9EFB}" type="pres">
      <dgm:prSet presAssocID="{110D6767-FD09-6F4C-ADDC-6BB26A10F47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82F26F8-A272-6B4B-950B-8FB363B27DA8}" type="presOf" srcId="{536EDD25-4336-E94F-AABC-2F577A2F3011}" destId="{240656DD-DC4C-5D48-8284-9D1668C25F22}" srcOrd="0" destOrd="0" presId="urn:microsoft.com/office/officeart/2005/8/layout/chevron1"/>
    <dgm:cxn modelId="{C689C159-A1F5-614F-868B-21A0417801C8}" srcId="{912EE1B3-0C90-5C43-9E16-479BD0D987DF}" destId="{08EED296-BFA9-9448-ABD2-E623C9EF424E}" srcOrd="3" destOrd="0" parTransId="{CCA149B6-CCCC-0346-9047-A5315B15465F}" sibTransId="{9C31A7A0-E535-FC47-9302-4FD9CAC109A2}"/>
    <dgm:cxn modelId="{FC5E62D2-EF62-DB40-AC22-E585D3691AA0}" type="presOf" srcId="{A5865D8B-4947-7749-8441-C5999219E983}" destId="{14988034-EC39-384E-9182-EC55473F07D9}" srcOrd="0" destOrd="0" presId="urn:microsoft.com/office/officeart/2005/8/layout/chevron1"/>
    <dgm:cxn modelId="{69ECCBE0-1943-534B-A629-83AABA0A8E7C}" srcId="{912EE1B3-0C90-5C43-9E16-479BD0D987DF}" destId="{536EDD25-4336-E94F-AABC-2F577A2F3011}" srcOrd="2" destOrd="0" parTransId="{926B9151-FEE3-324F-8241-8644563407DF}" sibTransId="{9638A769-B24D-5648-87F2-3CA2016C7535}"/>
    <dgm:cxn modelId="{B8C8ABA3-B66A-7D44-B830-C7714A68EA5A}" type="presOf" srcId="{110D6767-FD09-6F4C-ADDC-6BB26A10F471}" destId="{A04B0DAF-C10F-4E42-80D8-7DC0604A9EFB}" srcOrd="0" destOrd="0" presId="urn:microsoft.com/office/officeart/2005/8/layout/chevron1"/>
    <dgm:cxn modelId="{8FEF91E9-5723-B04B-BE5A-4294BA595587}" srcId="{912EE1B3-0C90-5C43-9E16-479BD0D987DF}" destId="{110D6767-FD09-6F4C-ADDC-6BB26A10F471}" srcOrd="4" destOrd="0" parTransId="{63765767-7720-124F-860C-FB029FCF94F5}" sibTransId="{D8571206-B26F-0D48-99DE-3788EF898A5E}"/>
    <dgm:cxn modelId="{50BA1BB4-BA33-F24B-8E4C-C76028E04C97}" type="presOf" srcId="{912EE1B3-0C90-5C43-9E16-479BD0D987DF}" destId="{53BD9AB7-91D7-0B4C-832C-DF1BA95394B8}" srcOrd="0" destOrd="0" presId="urn:microsoft.com/office/officeart/2005/8/layout/chevron1"/>
    <dgm:cxn modelId="{1588DB25-09BA-E14C-BE23-C58C1ABA137F}" srcId="{912EE1B3-0C90-5C43-9E16-479BD0D987DF}" destId="{A8E061A1-23AE-F34C-8846-ECDC80C95076}" srcOrd="1" destOrd="0" parTransId="{1E40E88B-B9C3-EF46-A7AB-85310BF049E1}" sibTransId="{09939F00-FED2-8443-B38E-78EB0F1FCCEA}"/>
    <dgm:cxn modelId="{B1CC8094-6D7B-9448-A423-CEA02285E3B1}" type="presOf" srcId="{08EED296-BFA9-9448-ABD2-E623C9EF424E}" destId="{87CC34DF-27FD-7A49-875A-BB46779B8116}" srcOrd="0" destOrd="0" presId="urn:microsoft.com/office/officeart/2005/8/layout/chevron1"/>
    <dgm:cxn modelId="{EB1B32BC-0B14-2644-9A12-7079B544A299}" type="presOf" srcId="{A8E061A1-23AE-F34C-8846-ECDC80C95076}" destId="{8877E0A1-E880-BD47-B676-336E9CE20FE2}" srcOrd="0" destOrd="0" presId="urn:microsoft.com/office/officeart/2005/8/layout/chevron1"/>
    <dgm:cxn modelId="{7FD410F2-55C0-7840-99D4-4ED6817D3226}" srcId="{912EE1B3-0C90-5C43-9E16-479BD0D987DF}" destId="{A5865D8B-4947-7749-8441-C5999219E983}" srcOrd="0" destOrd="0" parTransId="{93897452-A3A5-7640-8B89-9F0A4A6CDC82}" sibTransId="{B0CAD739-C9FB-354E-A367-0CA538EFCC8D}"/>
    <dgm:cxn modelId="{1306E1C5-E916-BA41-BA94-C18AD28BD731}" type="presParOf" srcId="{53BD9AB7-91D7-0B4C-832C-DF1BA95394B8}" destId="{14988034-EC39-384E-9182-EC55473F07D9}" srcOrd="0" destOrd="0" presId="urn:microsoft.com/office/officeart/2005/8/layout/chevron1"/>
    <dgm:cxn modelId="{A60AE070-B62C-7F4A-B28C-1CFA9D3C9CF8}" type="presParOf" srcId="{53BD9AB7-91D7-0B4C-832C-DF1BA95394B8}" destId="{2DAE47A0-A52B-0F45-8B53-B1B73B610C48}" srcOrd="1" destOrd="0" presId="urn:microsoft.com/office/officeart/2005/8/layout/chevron1"/>
    <dgm:cxn modelId="{85ED3710-8B99-2B4C-B88E-DC49B2A54E38}" type="presParOf" srcId="{53BD9AB7-91D7-0B4C-832C-DF1BA95394B8}" destId="{8877E0A1-E880-BD47-B676-336E9CE20FE2}" srcOrd="2" destOrd="0" presId="urn:microsoft.com/office/officeart/2005/8/layout/chevron1"/>
    <dgm:cxn modelId="{BAA9E4B0-2FFA-2A49-930C-A067777DE02D}" type="presParOf" srcId="{53BD9AB7-91D7-0B4C-832C-DF1BA95394B8}" destId="{31774E2B-FAE4-6143-819E-AE68EBB6BB33}" srcOrd="3" destOrd="0" presId="urn:microsoft.com/office/officeart/2005/8/layout/chevron1"/>
    <dgm:cxn modelId="{EC0C5009-792A-C44D-AB9B-C16C36626AF0}" type="presParOf" srcId="{53BD9AB7-91D7-0B4C-832C-DF1BA95394B8}" destId="{240656DD-DC4C-5D48-8284-9D1668C25F22}" srcOrd="4" destOrd="0" presId="urn:microsoft.com/office/officeart/2005/8/layout/chevron1"/>
    <dgm:cxn modelId="{CD0D9601-8263-6349-AB8B-39945D768112}" type="presParOf" srcId="{53BD9AB7-91D7-0B4C-832C-DF1BA95394B8}" destId="{02491477-9FAC-9843-83CE-8ED4AE8C54DF}" srcOrd="5" destOrd="0" presId="urn:microsoft.com/office/officeart/2005/8/layout/chevron1"/>
    <dgm:cxn modelId="{809BDDAB-09B7-FE42-9CB3-66AA8D107002}" type="presParOf" srcId="{53BD9AB7-91D7-0B4C-832C-DF1BA95394B8}" destId="{87CC34DF-27FD-7A49-875A-BB46779B8116}" srcOrd="6" destOrd="0" presId="urn:microsoft.com/office/officeart/2005/8/layout/chevron1"/>
    <dgm:cxn modelId="{B90393C4-D466-9546-A69A-B7687D8EACC7}" type="presParOf" srcId="{53BD9AB7-91D7-0B4C-832C-DF1BA95394B8}" destId="{953C4116-B4A1-E74E-A79D-62D0AAED4177}" srcOrd="7" destOrd="0" presId="urn:microsoft.com/office/officeart/2005/8/layout/chevron1"/>
    <dgm:cxn modelId="{7A5192A6-3B22-4440-A348-CE67CB137E6F}" type="presParOf" srcId="{53BD9AB7-91D7-0B4C-832C-DF1BA95394B8}" destId="{A04B0DAF-C10F-4E42-80D8-7DC0604A9EFB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88034-EC39-384E-9182-EC55473F07D9}">
      <dsp:nvSpPr>
        <dsp:cNvPr id="0" name=""/>
        <dsp:cNvSpPr/>
      </dsp:nvSpPr>
      <dsp:spPr>
        <a:xfrm>
          <a:off x="1880" y="0"/>
          <a:ext cx="1673643" cy="36933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TENSIÓN </a:t>
          </a:r>
          <a:endParaRPr lang="es-ES" sz="1200" kern="1200" dirty="0"/>
        </a:p>
      </dsp:txBody>
      <dsp:txXfrm>
        <a:off x="186546" y="0"/>
        <a:ext cx="1304311" cy="369332"/>
      </dsp:txXfrm>
    </dsp:sp>
    <dsp:sp modelId="{8877E0A1-E880-BD47-B676-336E9CE20FE2}">
      <dsp:nvSpPr>
        <dsp:cNvPr id="0" name=""/>
        <dsp:cNvSpPr/>
      </dsp:nvSpPr>
      <dsp:spPr>
        <a:xfrm>
          <a:off x="1508159" y="0"/>
          <a:ext cx="1673643" cy="36933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RETOS</a:t>
          </a:r>
          <a:endParaRPr lang="es-ES" sz="1200" kern="1200" dirty="0"/>
        </a:p>
      </dsp:txBody>
      <dsp:txXfrm>
        <a:off x="1692825" y="0"/>
        <a:ext cx="1304311" cy="369332"/>
      </dsp:txXfrm>
    </dsp:sp>
    <dsp:sp modelId="{240656DD-DC4C-5D48-8284-9D1668C25F22}">
      <dsp:nvSpPr>
        <dsp:cNvPr id="0" name=""/>
        <dsp:cNvSpPr/>
      </dsp:nvSpPr>
      <dsp:spPr>
        <a:xfrm>
          <a:off x="3014438" y="0"/>
          <a:ext cx="1673643" cy="36933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PROCESO DE ADAPTACI</a:t>
          </a:r>
          <a:r>
            <a:rPr lang="es-ES" sz="1200" kern="1200" dirty="0" smtClean="0"/>
            <a:t>ÓN</a:t>
          </a:r>
          <a:endParaRPr lang="es-ES" sz="1200" kern="1200" dirty="0"/>
        </a:p>
      </dsp:txBody>
      <dsp:txXfrm>
        <a:off x="3199104" y="0"/>
        <a:ext cx="1304311" cy="369332"/>
      </dsp:txXfrm>
    </dsp:sp>
    <dsp:sp modelId="{87CC34DF-27FD-7A49-875A-BB46779B8116}">
      <dsp:nvSpPr>
        <dsp:cNvPr id="0" name=""/>
        <dsp:cNvSpPr/>
      </dsp:nvSpPr>
      <dsp:spPr>
        <a:xfrm>
          <a:off x="4520717" y="0"/>
          <a:ext cx="1673643" cy="36933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RECURSOS</a:t>
          </a:r>
          <a:endParaRPr lang="es-ES" sz="1200" kern="1200" dirty="0"/>
        </a:p>
      </dsp:txBody>
      <dsp:txXfrm>
        <a:off x="4705383" y="0"/>
        <a:ext cx="1304311" cy="369332"/>
      </dsp:txXfrm>
    </dsp:sp>
    <dsp:sp modelId="{A04B0DAF-C10F-4E42-80D8-7DC0604A9EFB}">
      <dsp:nvSpPr>
        <dsp:cNvPr id="0" name=""/>
        <dsp:cNvSpPr/>
      </dsp:nvSpPr>
      <dsp:spPr>
        <a:xfrm>
          <a:off x="6026997" y="0"/>
          <a:ext cx="1673643" cy="3693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MIRADA POSITIVA</a:t>
          </a:r>
          <a:endParaRPr lang="es-ES" sz="1200" kern="1200" dirty="0"/>
        </a:p>
      </dsp:txBody>
      <dsp:txXfrm>
        <a:off x="6211663" y="0"/>
        <a:ext cx="1304311" cy="369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E9C-5152-F241-9171-D6170AEAFC27}" type="datetimeFigureOut">
              <a:rPr lang="es-ES" smtClean="0"/>
              <a:t>11/6/20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BAA7A-CB2C-6D4A-868E-EE53455A7BB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048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B1616-78A5-654E-AAD4-D049D5D170E9}" type="datetimeFigureOut">
              <a:rPr lang="es-ES" smtClean="0"/>
              <a:t>11/6/20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Haga clic para modificar el estilo de texto del patrón</a:t>
            </a:r>
          </a:p>
          <a:p>
            <a:pPr lvl="1"/>
            <a:r>
              <a:rPr lang="de-DE" smtClean="0"/>
              <a:t>Segundo nivel</a:t>
            </a:r>
          </a:p>
          <a:p>
            <a:pPr lvl="2"/>
            <a:r>
              <a:rPr lang="de-DE" smtClean="0"/>
              <a:t>Tercer nivel</a:t>
            </a:r>
          </a:p>
          <a:p>
            <a:pPr lvl="3"/>
            <a:r>
              <a:rPr lang="de-DE" smtClean="0"/>
              <a:t>Cuarto nivel</a:t>
            </a:r>
          </a:p>
          <a:p>
            <a:pPr lvl="4"/>
            <a:r>
              <a:rPr lang="de-DE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CE764-DCD4-4348-808C-50E95F1282D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0727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CE764-DCD4-4348-808C-50E95F1282D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5648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771"/>
            <a:ext cx="9146380" cy="571577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442003"/>
            <a:ext cx="5648623" cy="1003588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de-DE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2059104"/>
            <a:ext cx="6511131" cy="274383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junio 11,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Haga clic para modificar el estilo de texto del patrón</a:t>
            </a:r>
          </a:p>
          <a:p>
            <a:pPr lvl="1"/>
            <a:r>
              <a:rPr lang="de-DE" smtClean="0"/>
              <a:t>Segundo nivel</a:t>
            </a:r>
          </a:p>
          <a:p>
            <a:pPr lvl="2"/>
            <a:r>
              <a:rPr lang="de-DE" smtClean="0"/>
              <a:t>Tercer nivel</a:t>
            </a:r>
          </a:p>
          <a:p>
            <a:pPr lvl="3"/>
            <a:r>
              <a:rPr lang="de-DE" smtClean="0"/>
              <a:t>Cuarto nivel</a:t>
            </a:r>
          </a:p>
          <a:p>
            <a:pPr lvl="4"/>
            <a:r>
              <a:rPr lang="de-DE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junio 11,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3898635"/>
          </a:xfrm>
        </p:spPr>
        <p:txBody>
          <a:bodyPr vert="eaVert"/>
          <a:lstStyle/>
          <a:p>
            <a:r>
              <a:rPr lang="de-DE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3898635"/>
          </a:xfrm>
        </p:spPr>
        <p:txBody>
          <a:bodyPr vert="eaVert"/>
          <a:lstStyle/>
          <a:p>
            <a:pPr lvl="0"/>
            <a:r>
              <a:rPr lang="de-DE" smtClean="0"/>
              <a:t>Haga clic para modificar el estilo de texto del patrón</a:t>
            </a:r>
          </a:p>
          <a:p>
            <a:pPr lvl="1"/>
            <a:r>
              <a:rPr lang="de-DE" smtClean="0"/>
              <a:t>Segundo nivel</a:t>
            </a:r>
          </a:p>
          <a:p>
            <a:pPr lvl="2"/>
            <a:r>
              <a:rPr lang="de-DE" smtClean="0"/>
              <a:t>Tercer nivel</a:t>
            </a:r>
          </a:p>
          <a:p>
            <a:pPr lvl="3"/>
            <a:r>
              <a:rPr lang="de-DE" smtClean="0"/>
              <a:t>Cuarto nivel</a:t>
            </a:r>
          </a:p>
          <a:p>
            <a:pPr lvl="4"/>
            <a:r>
              <a:rPr lang="de-DE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junio 11,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Haga clic para modificar el estilo de texto del patrón</a:t>
            </a:r>
          </a:p>
          <a:p>
            <a:pPr lvl="1"/>
            <a:r>
              <a:rPr lang="de-DE" smtClean="0"/>
              <a:t>Segundo nivel</a:t>
            </a:r>
          </a:p>
          <a:p>
            <a:pPr lvl="2"/>
            <a:r>
              <a:rPr lang="de-DE" smtClean="0"/>
              <a:t>Tercer nivel</a:t>
            </a:r>
          </a:p>
          <a:p>
            <a:pPr lvl="3"/>
            <a:r>
              <a:rPr lang="de-DE" smtClean="0"/>
              <a:t>Cuarto nivel</a:t>
            </a:r>
          </a:p>
          <a:p>
            <a:pPr lvl="4"/>
            <a:r>
              <a:rPr lang="de-DE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junio 11,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771"/>
            <a:ext cx="9146380" cy="571577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438948"/>
            <a:ext cx="5650992" cy="1006258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056920"/>
            <a:ext cx="6510528" cy="274320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junio 11,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914400"/>
            <a:ext cx="3200400" cy="3093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Haga clic para modificar el estilo de texto del patrón</a:t>
            </a:r>
          </a:p>
          <a:p>
            <a:pPr lvl="1"/>
            <a:r>
              <a:rPr lang="de-DE" smtClean="0"/>
              <a:t>Segundo nivel</a:t>
            </a:r>
          </a:p>
          <a:p>
            <a:pPr lvl="2"/>
            <a:r>
              <a:rPr lang="de-DE" smtClean="0"/>
              <a:t>Tercer nivel</a:t>
            </a:r>
          </a:p>
          <a:p>
            <a:pPr lvl="3"/>
            <a:r>
              <a:rPr lang="de-DE" smtClean="0"/>
              <a:t>Cuarto nivel</a:t>
            </a:r>
          </a:p>
          <a:p>
            <a:pPr lvl="4"/>
            <a:r>
              <a:rPr lang="de-DE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914400"/>
            <a:ext cx="3200400" cy="3093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Haga clic para modificar el estilo de texto del patrón</a:t>
            </a:r>
          </a:p>
          <a:p>
            <a:pPr lvl="1"/>
            <a:r>
              <a:rPr lang="de-DE" smtClean="0"/>
              <a:t>Segundo nivel</a:t>
            </a:r>
          </a:p>
          <a:p>
            <a:pPr lvl="2"/>
            <a:r>
              <a:rPr lang="de-DE" smtClean="0"/>
              <a:t>Tercer nivel</a:t>
            </a:r>
          </a:p>
          <a:p>
            <a:pPr lvl="3"/>
            <a:r>
              <a:rPr lang="de-DE" smtClean="0"/>
              <a:t>Cuarto nivel</a:t>
            </a:r>
          </a:p>
          <a:p>
            <a:pPr lvl="4"/>
            <a:r>
              <a:rPr lang="de-DE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junio 11,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 para editar título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914400"/>
            <a:ext cx="3200400" cy="45720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DE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418207"/>
            <a:ext cx="3200400" cy="259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Haga clic para modificar el estilo de texto del patrón</a:t>
            </a:r>
          </a:p>
          <a:p>
            <a:pPr lvl="1"/>
            <a:r>
              <a:rPr lang="de-DE" smtClean="0"/>
              <a:t>Segundo nivel</a:t>
            </a:r>
          </a:p>
          <a:p>
            <a:pPr lvl="2"/>
            <a:r>
              <a:rPr lang="de-DE" smtClean="0"/>
              <a:t>Tercer nivel</a:t>
            </a:r>
          </a:p>
          <a:p>
            <a:pPr lvl="3"/>
            <a:r>
              <a:rPr lang="de-DE" smtClean="0"/>
              <a:t>Cuarto nivel</a:t>
            </a:r>
          </a:p>
          <a:p>
            <a:pPr lvl="4"/>
            <a:r>
              <a:rPr lang="de-DE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914400"/>
            <a:ext cx="3200400" cy="45720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DE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418207"/>
            <a:ext cx="3200400" cy="259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Haga clic para modificar el estilo de texto del patrón</a:t>
            </a:r>
          </a:p>
          <a:p>
            <a:pPr lvl="1"/>
            <a:r>
              <a:rPr lang="de-DE" smtClean="0"/>
              <a:t>Segundo nivel</a:t>
            </a:r>
          </a:p>
          <a:p>
            <a:pPr lvl="2"/>
            <a:r>
              <a:rPr lang="de-DE" smtClean="0"/>
              <a:t>Tercer nivel</a:t>
            </a:r>
          </a:p>
          <a:p>
            <a:pPr lvl="3"/>
            <a:r>
              <a:rPr lang="de-DE" smtClean="0"/>
              <a:t>Cuarto nivel</a:t>
            </a:r>
          </a:p>
          <a:p>
            <a:pPr lvl="4"/>
            <a:r>
              <a:rPr lang="de-DE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junio 11,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junio 11,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junio 11,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004889" y="-1004887"/>
            <a:ext cx="5715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313420"/>
            <a:ext cx="5212080" cy="907856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2182427"/>
            <a:ext cx="3807779" cy="27705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Haga clic para modificar el estilo de texto del patrón</a:t>
            </a:r>
          </a:p>
          <a:p>
            <a:pPr lvl="1"/>
            <a:r>
              <a:rPr lang="de-DE" smtClean="0"/>
              <a:t>Segundo nivel</a:t>
            </a:r>
          </a:p>
          <a:p>
            <a:pPr lvl="2"/>
            <a:r>
              <a:rPr lang="de-DE" smtClean="0"/>
              <a:t>Tercer nivel</a:t>
            </a:r>
          </a:p>
          <a:p>
            <a:pPr lvl="3"/>
            <a:r>
              <a:rPr lang="de-DE" smtClean="0"/>
              <a:t>Cuarto nivel</a:t>
            </a:r>
          </a:p>
          <a:p>
            <a:pPr lvl="4"/>
            <a:r>
              <a:rPr lang="de-DE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877821"/>
            <a:ext cx="5794760" cy="519428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junio 11,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715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de-DE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4206875"/>
            <a:ext cx="3571875" cy="150812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431251"/>
            <a:ext cx="5486400" cy="722870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de-DE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817108"/>
            <a:ext cx="6096545" cy="61722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junio 11,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4208861"/>
            <a:ext cx="3574257" cy="150614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4209410"/>
            <a:ext cx="9146380" cy="150559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917190"/>
            <a:ext cx="7520940" cy="2983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Haga clic para modificar el estilo de texto del patrón</a:t>
            </a:r>
          </a:p>
          <a:p>
            <a:pPr lvl="1"/>
            <a:r>
              <a:rPr lang="de-DE" smtClean="0"/>
              <a:t>Segundo nivel</a:t>
            </a:r>
          </a:p>
          <a:p>
            <a:pPr lvl="2"/>
            <a:r>
              <a:rPr lang="de-DE" smtClean="0"/>
              <a:t>Tercer nivel</a:t>
            </a:r>
          </a:p>
          <a:p>
            <a:pPr lvl="3"/>
            <a:r>
              <a:rPr lang="de-DE" smtClean="0"/>
              <a:t>Cuarto nivel</a:t>
            </a:r>
          </a:p>
          <a:p>
            <a:pPr lvl="4"/>
            <a:r>
              <a:rPr lang="de-DE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892040"/>
            <a:ext cx="2176272" cy="167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junio 11,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5237602"/>
            <a:ext cx="472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5142352"/>
            <a:ext cx="502920" cy="41910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image" Target="../media/image20.jpg"/><Relationship Id="rId5" Type="http://schemas.openxmlformats.org/officeDocument/2006/relationships/image" Target="../media/image21.jpg"/><Relationship Id="rId6" Type="http://schemas.openxmlformats.org/officeDocument/2006/relationships/image" Target="../media/image22.jp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4.jpg"/><Relationship Id="rId8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3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3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jp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481" y="478550"/>
            <a:ext cx="8161229" cy="3699567"/>
          </a:xfrm>
        </p:spPr>
        <p:txBody>
          <a:bodyPr>
            <a:noAutofit/>
          </a:bodyPr>
          <a:lstStyle/>
          <a:p>
            <a:pPr algn="ctr"/>
            <a:r>
              <a:rPr lang="es-ES" sz="2000" dirty="0" err="1" smtClean="0"/>
              <a:t>Webinar</a:t>
            </a:r>
            <a:r>
              <a:rPr lang="es-ES" sz="2000" dirty="0" smtClean="0"/>
              <a:t> </a:t>
            </a:r>
            <a:r>
              <a:rPr lang="es-ES" sz="2000" dirty="0" smtClean="0"/>
              <a:t>4- </a:t>
            </a:r>
            <a:r>
              <a:rPr lang="es-ES" sz="2000" dirty="0" smtClean="0"/>
              <a:t>Programa de Salud Mental</a:t>
            </a:r>
            <a:br>
              <a:rPr lang="es-ES" sz="2000" dirty="0" smtClean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400" dirty="0" smtClean="0"/>
              <a:t>los procesos de duelo </a:t>
            </a:r>
            <a:br>
              <a:rPr lang="es-ES" sz="2400" dirty="0" smtClean="0"/>
            </a:br>
            <a:r>
              <a:rPr lang="es-ES" sz="2400" dirty="0" smtClean="0"/>
              <a:t>en tiempos de aislamiento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 smtClean="0"/>
              <a:t/>
            </a:r>
            <a:br>
              <a:rPr lang="es-ES" sz="2000" dirty="0" smtClean="0"/>
            </a:br>
            <a:endParaRPr lang="es-ES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847725" y="4463406"/>
            <a:ext cx="4038600" cy="109882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s-ES" sz="2300" dirty="0" err="1"/>
              <a:t>Psic</a:t>
            </a:r>
            <a:r>
              <a:rPr lang="es-ES" sz="2300" dirty="0"/>
              <a:t>. Daniela Suárez C</a:t>
            </a:r>
            <a:r>
              <a:rPr lang="es-ES" sz="2300" dirty="0" smtClean="0"/>
              <a:t>.</a:t>
            </a:r>
          </a:p>
          <a:p>
            <a:pPr algn="r"/>
            <a:r>
              <a:rPr lang="es-ES" sz="1500" dirty="0" smtClean="0"/>
              <a:t>MSc. Cuidados Paliativos</a:t>
            </a:r>
          </a:p>
          <a:p>
            <a:endParaRPr lang="es-ES" dirty="0" smtClean="0"/>
          </a:p>
          <a:p>
            <a:pPr algn="r"/>
            <a:r>
              <a:rPr lang="es-ES" sz="1800" dirty="0" smtClean="0"/>
              <a:t>Quito, </a:t>
            </a:r>
            <a:r>
              <a:rPr lang="es-ES" sz="1800" dirty="0" smtClean="0"/>
              <a:t>11</a:t>
            </a:r>
            <a:r>
              <a:rPr lang="es-ES" sz="1800" dirty="0" smtClean="0"/>
              <a:t> </a:t>
            </a:r>
            <a:r>
              <a:rPr lang="es-ES" sz="1800" dirty="0" smtClean="0"/>
              <a:t>de Junio de 2020</a:t>
            </a:r>
            <a:endParaRPr lang="es-ES" sz="1800" dirty="0"/>
          </a:p>
        </p:txBody>
      </p:sp>
      <p:pic>
        <p:nvPicPr>
          <p:cNvPr id="5" name="Imagen 4" descr="discurso-muerte-ami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995" y="2466783"/>
            <a:ext cx="2247241" cy="150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64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7"/>
          <p:cNvSpPr>
            <a:spLocks noGrp="1"/>
          </p:cNvSpPr>
          <p:nvPr>
            <p:ph sz="half" idx="1"/>
          </p:nvPr>
        </p:nvSpPr>
        <p:spPr>
          <a:xfrm>
            <a:off x="432525" y="914400"/>
            <a:ext cx="3745486" cy="2923209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s-ES" sz="1600" dirty="0" smtClean="0"/>
              <a:t>Pensamientos y recuerdos recurrentes</a:t>
            </a:r>
          </a:p>
          <a:p>
            <a:pPr marL="457200" indent="-457200">
              <a:buFont typeface="Wingdings" charset="2"/>
              <a:buChar char="u"/>
            </a:pPr>
            <a:r>
              <a:rPr lang="es-ES" sz="1600" dirty="0" smtClean="0">
                <a:solidFill>
                  <a:schemeClr val="accent6"/>
                </a:solidFill>
              </a:rPr>
              <a:t>Atesorar de manera exagerada o evitar recuerdos</a:t>
            </a:r>
          </a:p>
          <a:p>
            <a:pPr marL="457200" indent="-457200">
              <a:buFont typeface="Wingdings" charset="2"/>
              <a:buChar char="u"/>
            </a:pPr>
            <a:r>
              <a:rPr lang="es-ES" sz="1600" dirty="0" smtClean="0"/>
              <a:t>Sentimientos intensos y p</a:t>
            </a:r>
            <a:r>
              <a:rPr lang="es-ES" sz="1600" dirty="0" smtClean="0"/>
              <a:t>érdida de sentido</a:t>
            </a:r>
          </a:p>
          <a:p>
            <a:pPr marL="457200" indent="-457200">
              <a:buFont typeface="Wingdings" charset="2"/>
              <a:buChar char="u"/>
            </a:pPr>
            <a:r>
              <a:rPr lang="es-ES" sz="1600" dirty="0" smtClean="0">
                <a:solidFill>
                  <a:srgbClr val="808080"/>
                </a:solidFill>
              </a:rPr>
              <a:t>Incapacidad para creer y asimilar lo sucedido</a:t>
            </a:r>
          </a:p>
          <a:p>
            <a:pPr marL="457200" indent="-457200">
              <a:buFont typeface="Wingdings" charset="2"/>
              <a:buChar char="u"/>
            </a:pPr>
            <a:r>
              <a:rPr lang="es-ES" sz="1600" dirty="0" smtClean="0"/>
              <a:t>Enojo e irritabilidad constantes</a:t>
            </a:r>
            <a:endParaRPr lang="es-ES" sz="1600" dirty="0" smtClean="0"/>
          </a:p>
          <a:p>
            <a:pPr marL="457200" indent="-457200">
              <a:buFont typeface="Wingdings" charset="2"/>
              <a:buChar char="u"/>
            </a:pPr>
            <a:endParaRPr lang="es-ES" dirty="0"/>
          </a:p>
        </p:txBody>
      </p:sp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>
          <a:xfrm>
            <a:off x="4472496" y="914400"/>
            <a:ext cx="3975552" cy="3093720"/>
          </a:xfrm>
          <a:ln>
            <a:noFill/>
          </a:ln>
        </p:spPr>
        <p:txBody>
          <a:bodyPr>
            <a:no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s-ES" sz="1600" dirty="0" smtClean="0">
                <a:solidFill>
                  <a:srgbClr val="808080"/>
                </a:solidFill>
              </a:rPr>
              <a:t>Sentimientos de culpa y cuestionamientos</a:t>
            </a:r>
          </a:p>
          <a:p>
            <a:pPr marL="457200" indent="-457200">
              <a:buFont typeface="Wingdings" charset="2"/>
              <a:buChar char="u"/>
            </a:pPr>
            <a:r>
              <a:rPr lang="es-ES" sz="1600" dirty="0" smtClean="0"/>
              <a:t>Temor excesivo a la muerte o al fracaso</a:t>
            </a:r>
          </a:p>
          <a:p>
            <a:pPr marL="457200" indent="-457200">
              <a:buFont typeface="Wingdings" charset="2"/>
              <a:buChar char="u"/>
            </a:pPr>
            <a:r>
              <a:rPr lang="es-ES" sz="1600" dirty="0" smtClean="0">
                <a:solidFill>
                  <a:srgbClr val="808080"/>
                </a:solidFill>
              </a:rPr>
              <a:t>Problemas alimenticios y para dormir</a:t>
            </a:r>
          </a:p>
          <a:p>
            <a:pPr marL="457200" indent="-457200">
              <a:buFont typeface="Wingdings" charset="2"/>
              <a:buChar char="u"/>
            </a:pPr>
            <a:r>
              <a:rPr lang="es-ES" sz="1600" dirty="0" smtClean="0"/>
              <a:t>Problemas de concentraci</a:t>
            </a:r>
            <a:r>
              <a:rPr lang="es-ES" sz="1600" dirty="0" smtClean="0"/>
              <a:t>ón</a:t>
            </a:r>
          </a:p>
          <a:p>
            <a:pPr marL="457200" indent="-457200">
              <a:buFont typeface="Wingdings" charset="2"/>
              <a:buChar char="u"/>
            </a:pPr>
            <a:r>
              <a:rPr lang="es-ES" sz="1600" dirty="0" smtClean="0">
                <a:solidFill>
                  <a:srgbClr val="808080"/>
                </a:solidFill>
              </a:rPr>
              <a:t>Preocupaci</a:t>
            </a:r>
            <a:r>
              <a:rPr lang="es-ES" sz="1600" dirty="0" smtClean="0">
                <a:solidFill>
                  <a:srgbClr val="808080"/>
                </a:solidFill>
              </a:rPr>
              <a:t>ón, ansiedad y tensión</a:t>
            </a:r>
          </a:p>
          <a:p>
            <a:pPr marL="457200" indent="-457200">
              <a:buFont typeface="Wingdings" charset="2"/>
              <a:buChar char="u"/>
            </a:pPr>
            <a:r>
              <a:rPr lang="es-ES" sz="1600" dirty="0" smtClean="0"/>
              <a:t>Consumo de sustancias</a:t>
            </a:r>
          </a:p>
          <a:p>
            <a:pPr marL="457200" indent="-457200">
              <a:buFont typeface="Wingdings" charset="2"/>
              <a:buChar char="u"/>
            </a:pPr>
            <a:r>
              <a:rPr lang="es-ES" sz="1600" dirty="0" smtClean="0">
                <a:solidFill>
                  <a:srgbClr val="808080"/>
                </a:solidFill>
              </a:rPr>
              <a:t>S</a:t>
            </a:r>
            <a:r>
              <a:rPr lang="es-ES" sz="1600" dirty="0" smtClean="0">
                <a:solidFill>
                  <a:srgbClr val="808080"/>
                </a:solidFill>
              </a:rPr>
              <a:t>íntomas físicos que llamen la atención</a:t>
            </a:r>
            <a:endParaRPr lang="es-ES" sz="1600" dirty="0">
              <a:solidFill>
                <a:srgbClr val="808080"/>
              </a:solidFill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¿CUÁNDO DEBO BUSCAR AYUDA?</a:t>
            </a:r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121182" y="4402053"/>
            <a:ext cx="3712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dirty="0" smtClean="0">
                <a:solidFill>
                  <a:schemeClr val="bg1"/>
                </a:solidFill>
              </a:rPr>
              <a:t>…</a:t>
            </a:r>
            <a:r>
              <a:rPr lang="de-DE" dirty="0" smtClean="0">
                <a:solidFill>
                  <a:schemeClr val="bg1"/>
                </a:solidFill>
              </a:rPr>
              <a:t>c</a:t>
            </a:r>
            <a:r>
              <a:rPr lang="es-ES_tradnl" dirty="0" err="1" smtClean="0">
                <a:solidFill>
                  <a:schemeClr val="bg1"/>
                </a:solidFill>
              </a:rPr>
              <a:t>uando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>
                <a:solidFill>
                  <a:schemeClr val="bg1"/>
                </a:solidFill>
              </a:rPr>
              <a:t>pasado un tiempo y de manera frecuente </a:t>
            </a:r>
            <a:r>
              <a:rPr lang="es-ES_tradnl" dirty="0" smtClean="0">
                <a:solidFill>
                  <a:schemeClr val="bg1"/>
                </a:solidFill>
              </a:rPr>
              <a:t>experimento </a:t>
            </a:r>
            <a:r>
              <a:rPr lang="es-ES_tradnl" dirty="0">
                <a:solidFill>
                  <a:schemeClr val="bg1"/>
                </a:solidFill>
              </a:rPr>
              <a:t>al menos dos de los </a:t>
            </a:r>
            <a:r>
              <a:rPr lang="es-ES_tradnl" dirty="0" smtClean="0">
                <a:solidFill>
                  <a:schemeClr val="bg1"/>
                </a:solidFill>
              </a:rPr>
              <a:t>estos signos!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999" y="4166006"/>
            <a:ext cx="1548994" cy="154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3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half" idx="1"/>
          </p:nvPr>
        </p:nvSpPr>
        <p:spPr>
          <a:xfrm>
            <a:off x="386512" y="386522"/>
            <a:ext cx="5328344" cy="362159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Reconocer nuestra vulnerabilidad y limitaciones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Paciencia con nosotros mismos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Compartir recuerdos, emociones y necesidades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Buscar paz y desconexi</a:t>
            </a:r>
            <a:r>
              <a:rPr lang="es-ES" dirty="0" smtClean="0"/>
              <a:t>ón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Tiempo y espacio de reflexión y descarga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No aislarse de amigos y familia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Darle sentido y trascendencia a lo sucedido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Autocuidado de la salud física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Contacto con psicólogo, guía espiritual, etc.</a:t>
            </a:r>
          </a:p>
          <a:p>
            <a:pPr marL="514350" indent="-514350">
              <a:buFont typeface="+mj-lt"/>
              <a:buAutoNum type="arabicPeriod"/>
            </a:pPr>
            <a:endParaRPr lang="es-ES" dirty="0"/>
          </a:p>
        </p:txBody>
      </p:sp>
      <p:sp>
        <p:nvSpPr>
          <p:cNvPr id="10" name="Marcador de contenido 9"/>
          <p:cNvSpPr>
            <a:spLocks noGrp="1"/>
          </p:cNvSpPr>
          <p:nvPr>
            <p:ph sz="half" idx="2"/>
          </p:nvPr>
        </p:nvSpPr>
        <p:spPr>
          <a:xfrm>
            <a:off x="6340637" y="4583042"/>
            <a:ext cx="2585949" cy="1049131"/>
          </a:xfrm>
        </p:spPr>
        <p:txBody>
          <a:bodyPr>
            <a:normAutofit fontScale="70000" lnSpcReduction="20000"/>
          </a:bodyPr>
          <a:lstStyle/>
          <a:p>
            <a:r>
              <a:rPr lang="es-ES" sz="2400" b="0" dirty="0" smtClean="0">
                <a:solidFill>
                  <a:schemeClr val="bg1"/>
                </a:solidFill>
              </a:rPr>
              <a:t>PARA </a:t>
            </a:r>
            <a:r>
              <a:rPr lang="es-ES" sz="2400" b="0" dirty="0">
                <a:solidFill>
                  <a:schemeClr val="bg1"/>
                </a:solidFill>
              </a:rPr>
              <a:t>TENER </a:t>
            </a:r>
            <a:r>
              <a:rPr lang="es-ES" sz="2400" b="0" dirty="0" smtClean="0">
                <a:solidFill>
                  <a:schemeClr val="bg1"/>
                </a:solidFill>
              </a:rPr>
              <a:t>UN PROCESO </a:t>
            </a:r>
            <a:r>
              <a:rPr lang="es-ES" sz="2400" b="0" dirty="0">
                <a:solidFill>
                  <a:schemeClr val="bg1"/>
                </a:solidFill>
              </a:rPr>
              <a:t>DE DUELO SALUDABLE</a:t>
            </a:r>
            <a:r>
              <a:rPr lang="mr-IN" sz="2400" b="0" dirty="0">
                <a:solidFill>
                  <a:schemeClr val="bg1"/>
                </a:solidFill>
              </a:rPr>
              <a:t>…</a:t>
            </a:r>
            <a:endParaRPr lang="es-ES" sz="2400" b="0" dirty="0">
              <a:solidFill>
                <a:schemeClr val="bg1"/>
              </a:solidFill>
            </a:endParaRPr>
          </a:p>
        </p:txBody>
      </p:sp>
      <p:pic>
        <p:nvPicPr>
          <p:cNvPr id="11" name="Imagen 10" descr="RECOMENDACION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003" y="4408557"/>
            <a:ext cx="2872635" cy="943113"/>
          </a:xfrm>
          <a:prstGeom prst="rect">
            <a:avLst/>
          </a:prstGeom>
        </p:spPr>
      </p:pic>
      <p:pic>
        <p:nvPicPr>
          <p:cNvPr id="13" name="Imagen 12" descr="images-1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707" y="147247"/>
            <a:ext cx="1659217" cy="983029"/>
          </a:xfrm>
          <a:prstGeom prst="rect">
            <a:avLst/>
          </a:prstGeom>
          <a:ln>
            <a:solidFill>
              <a:srgbClr val="808080"/>
            </a:solidFill>
          </a:ln>
        </p:spPr>
      </p:pic>
      <p:pic>
        <p:nvPicPr>
          <p:cNvPr id="14" name="Imagen 13" descr="doce-consejos-para-cuidar-la-salud-en-el-hogar-800x528-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923" y="1130276"/>
            <a:ext cx="1455433" cy="960586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15" name="Imagen 14" descr="img_cuanto_ejercicio_hacer_a_la_semana_26636_60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303" y="2090862"/>
            <a:ext cx="1242360" cy="1087065"/>
          </a:xfrm>
          <a:prstGeom prst="rect">
            <a:avLst/>
          </a:prstGeom>
          <a:ln>
            <a:solidFill>
              <a:srgbClr val="808080"/>
            </a:solidFill>
          </a:ln>
        </p:spPr>
      </p:pic>
      <p:pic>
        <p:nvPicPr>
          <p:cNvPr id="16" name="Imagen 15" descr="sunset-691848_1920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45" y="3177927"/>
            <a:ext cx="1561002" cy="905792"/>
          </a:xfrm>
          <a:prstGeom prst="rect">
            <a:avLst/>
          </a:prstGeom>
          <a:ln>
            <a:solidFill>
              <a:srgbClr val="808080"/>
            </a:solidFill>
          </a:ln>
        </p:spPr>
      </p:pic>
    </p:spTree>
    <p:extLst>
      <p:ext uri="{BB962C8B-B14F-4D97-AF65-F5344CB8AC3E}">
        <p14:creationId xmlns:p14="http://schemas.microsoft.com/office/powerpoint/2010/main" val="2148505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half" idx="1"/>
          </p:nvPr>
        </p:nvSpPr>
        <p:spPr>
          <a:xfrm>
            <a:off x="432741" y="914399"/>
            <a:ext cx="3590619" cy="3168415"/>
          </a:xfrm>
        </p:spPr>
        <p:txBody>
          <a:bodyPr>
            <a:normAutofit fontScale="55000" lnSpcReduction="20000"/>
          </a:bodyPr>
          <a:lstStyle/>
          <a:p>
            <a:pPr marL="180000" lvl="0">
              <a:lnSpc>
                <a:spcPct val="120000"/>
              </a:lnSpc>
              <a:spcBef>
                <a:spcPts val="600"/>
              </a:spcBef>
              <a:buFont typeface="Wingdings" charset="2"/>
              <a:buChar char="v"/>
            </a:pPr>
            <a:r>
              <a:rPr lang="es-ES_tradnl" sz="2100" dirty="0"/>
              <a:t>Mensajes emitidos en videos, mensajes de voz, cartas, poemas., con todo lo que uno tiene para decirle a esa persona que partió</a:t>
            </a:r>
            <a:r>
              <a:rPr lang="es-ES_tradnl" sz="2100" dirty="0" smtClean="0"/>
              <a:t>.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</a:pPr>
            <a:endParaRPr lang="es-ES_tradnl" sz="2100" dirty="0"/>
          </a:p>
          <a:p>
            <a:pPr marL="180000" lvl="0">
              <a:lnSpc>
                <a:spcPct val="120000"/>
              </a:lnSpc>
              <a:spcBef>
                <a:spcPts val="600"/>
              </a:spcBef>
              <a:buFont typeface="Wingdings" charset="2"/>
              <a:buChar char="v"/>
            </a:pPr>
            <a:r>
              <a:rPr lang="es-ES_tradnl" sz="2100" dirty="0"/>
              <a:t>Libros, álbumes o colecciones de fotos y recuerdos</a:t>
            </a:r>
            <a:r>
              <a:rPr lang="es-ES_tradnl" sz="2100" dirty="0" smtClean="0"/>
              <a:t>.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</a:pPr>
            <a:endParaRPr lang="es-ES_tradnl" sz="2100" dirty="0"/>
          </a:p>
          <a:p>
            <a:pPr marL="180000" lvl="1">
              <a:lnSpc>
                <a:spcPct val="120000"/>
              </a:lnSpc>
              <a:spcBef>
                <a:spcPts val="600"/>
              </a:spcBef>
              <a:buFont typeface="Wingdings" charset="2"/>
              <a:buChar char="v"/>
            </a:pPr>
            <a:r>
              <a:rPr lang="es-ES_tradnl" sz="2100" dirty="0" smtClean="0"/>
              <a:t>  Espacios </a:t>
            </a:r>
            <a:r>
              <a:rPr lang="es-ES_tradnl" sz="2100" dirty="0"/>
              <a:t>o rincones donde se ubiquen aquellos objetos o recuerdos para acudir cuando sienta necesidad de cercanía</a:t>
            </a:r>
            <a:r>
              <a:rPr lang="es-ES_tradnl" sz="2100" dirty="0" smtClean="0"/>
              <a:t>.</a:t>
            </a:r>
          </a:p>
          <a:p>
            <a:pPr marL="6264" lvl="1" indent="0">
              <a:lnSpc>
                <a:spcPct val="120000"/>
              </a:lnSpc>
              <a:spcBef>
                <a:spcPts val="600"/>
              </a:spcBef>
              <a:buNone/>
            </a:pPr>
            <a:endParaRPr lang="es-ES_tradnl" sz="2100" dirty="0"/>
          </a:p>
          <a:p>
            <a:pPr marL="349164" lvl="1" indent="-342900">
              <a:lnSpc>
                <a:spcPct val="120000"/>
              </a:lnSpc>
              <a:spcBef>
                <a:spcPts val="600"/>
              </a:spcBef>
              <a:buFont typeface="Wingdings" charset="2"/>
              <a:buChar char="v"/>
            </a:pPr>
            <a:r>
              <a:rPr lang="es-ES_tradnl" sz="2100" dirty="0"/>
              <a:t>Dibujos, pinturas, manualidades u obras de arte en honor a esa persona</a:t>
            </a:r>
            <a:r>
              <a:rPr lang="es-ES_tradnl" sz="2100" dirty="0" smtClean="0"/>
              <a:t>.</a:t>
            </a:r>
            <a:endParaRPr lang="es-ES_tradnl" sz="21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>
          <a:xfrm>
            <a:off x="4700016" y="1044222"/>
            <a:ext cx="3200400" cy="2963898"/>
          </a:xfrm>
        </p:spPr>
        <p:txBody>
          <a:bodyPr>
            <a:normAutofit fontScale="55000" lnSpcReduction="20000"/>
          </a:bodyPr>
          <a:lstStyle/>
          <a:p>
            <a:pPr marL="180000" lvl="1">
              <a:lnSpc>
                <a:spcPct val="120000"/>
              </a:lnSpc>
              <a:buFont typeface="Wingdings" charset="2"/>
              <a:buChar char="v"/>
            </a:pPr>
            <a:r>
              <a:rPr lang="es-ES_tradnl" sz="2100" dirty="0"/>
              <a:t>Reuniones o encuentros virtuales con la familia y amigos para expresar </a:t>
            </a:r>
            <a:r>
              <a:rPr lang="es-ES_tradnl" sz="2100" dirty="0" smtClean="0"/>
              <a:t>emociones </a:t>
            </a:r>
            <a:r>
              <a:rPr lang="es-ES_tradnl" sz="2100" dirty="0"/>
              <a:t>o </a:t>
            </a:r>
            <a:r>
              <a:rPr lang="es-ES_tradnl" sz="2100" dirty="0" smtClean="0"/>
              <a:t>conmemorar </a:t>
            </a:r>
            <a:r>
              <a:rPr lang="es-ES_tradnl" sz="2100" dirty="0"/>
              <a:t>fechas importantes</a:t>
            </a:r>
            <a:r>
              <a:rPr lang="es-ES_tradnl" sz="2100" dirty="0" smtClean="0"/>
              <a:t>.</a:t>
            </a:r>
          </a:p>
          <a:p>
            <a:pPr marL="180000" lvl="1" indent="0">
              <a:lnSpc>
                <a:spcPct val="120000"/>
              </a:lnSpc>
              <a:buNone/>
            </a:pPr>
            <a:endParaRPr lang="es-ES_tradnl" sz="2100" dirty="0"/>
          </a:p>
          <a:p>
            <a:pPr marL="180000" lvl="1">
              <a:lnSpc>
                <a:spcPct val="120000"/>
              </a:lnSpc>
              <a:buFont typeface="Wingdings" charset="2"/>
              <a:buChar char="v"/>
            </a:pPr>
            <a:r>
              <a:rPr lang="es-ES_tradnl" sz="2100" dirty="0"/>
              <a:t>Ceremonias virtuales con sacerdotes, guías espirituales, etc</a:t>
            </a:r>
            <a:r>
              <a:rPr lang="es-ES_tradnl" sz="2100" dirty="0" smtClean="0"/>
              <a:t>.</a:t>
            </a:r>
          </a:p>
          <a:p>
            <a:pPr marL="180000" lvl="1" indent="0">
              <a:lnSpc>
                <a:spcPct val="120000"/>
              </a:lnSpc>
              <a:buNone/>
            </a:pPr>
            <a:endParaRPr lang="es-ES_tradnl" sz="2100" dirty="0"/>
          </a:p>
          <a:p>
            <a:pPr marL="180000" lvl="1">
              <a:lnSpc>
                <a:spcPct val="120000"/>
              </a:lnSpc>
              <a:buFont typeface="Wingdings" charset="2"/>
              <a:buChar char="v"/>
            </a:pPr>
            <a:r>
              <a:rPr lang="es-ES_tradnl" sz="2100" dirty="0"/>
              <a:t>Actividades simbólicas </a:t>
            </a:r>
            <a:r>
              <a:rPr lang="es-ES_tradnl" sz="2100" dirty="0" smtClean="0"/>
              <a:t>en </a:t>
            </a:r>
            <a:r>
              <a:rPr lang="es-ES_tradnl" sz="2100" dirty="0"/>
              <a:t>conjunto con la familia y amigos, coordinando una hora específica</a:t>
            </a:r>
            <a:r>
              <a:rPr lang="es-ES_tradnl" sz="2100" dirty="0" smtClean="0"/>
              <a:t>.</a:t>
            </a:r>
          </a:p>
          <a:p>
            <a:pPr marL="180000" lvl="1">
              <a:lnSpc>
                <a:spcPct val="120000"/>
              </a:lnSpc>
              <a:buFont typeface="Wingdings" charset="2"/>
              <a:buChar char="v"/>
            </a:pPr>
            <a:endParaRPr lang="es-ES_tradnl" sz="2100" dirty="0" smtClean="0"/>
          </a:p>
          <a:p>
            <a:pPr marL="6264" lvl="1" indent="0">
              <a:lnSpc>
                <a:spcPct val="120000"/>
              </a:lnSpc>
              <a:buNone/>
            </a:pPr>
            <a:endParaRPr lang="es-ES_tradnl" sz="2100" dirty="0"/>
          </a:p>
          <a:p>
            <a:pPr marL="6264" lvl="1" indent="0" algn="ctr">
              <a:lnSpc>
                <a:spcPct val="120000"/>
              </a:lnSpc>
              <a:buNone/>
            </a:pPr>
            <a:r>
              <a:rPr lang="es-ES_tradnl" sz="2100" b="1" u="sng" dirty="0" smtClean="0">
                <a:solidFill>
                  <a:schemeClr val="bg2"/>
                </a:solidFill>
              </a:rPr>
              <a:t>LOS RITUALES ADQUIEREN EL VALOR QUE NOSOTROS LE DEMOS</a:t>
            </a:r>
            <a:endParaRPr lang="es-ES_tradnl" sz="2100" b="1" u="sng" dirty="0">
              <a:solidFill>
                <a:schemeClr val="bg2"/>
              </a:solidFill>
            </a:endParaRPr>
          </a:p>
          <a:p>
            <a:endParaRPr lang="es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ALTERNATIVAS PARA HONRAR A QUIEN PARTI</a:t>
            </a:r>
            <a:r>
              <a:rPr lang="es-ES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Ó</a:t>
            </a:r>
            <a:endParaRPr lang="es-ES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657102" y="4406144"/>
            <a:ext cx="32479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solidFill>
                  <a:schemeClr val="bg1"/>
                </a:solidFill>
              </a:rPr>
              <a:t>A</a:t>
            </a:r>
            <a:r>
              <a:rPr lang="es-ES_tradnl" sz="1600" dirty="0" smtClean="0">
                <a:solidFill>
                  <a:schemeClr val="bg1"/>
                </a:solidFill>
              </a:rPr>
              <a:t>lgunos </a:t>
            </a:r>
            <a:r>
              <a:rPr lang="es-ES_tradnl" sz="1600" dirty="0">
                <a:solidFill>
                  <a:schemeClr val="bg1"/>
                </a:solidFill>
              </a:rPr>
              <a:t>de los rituales tradicionales se pueden aplazar y en algún momento podremos </a:t>
            </a:r>
            <a:r>
              <a:rPr lang="es-ES_tradnl" sz="1600" dirty="0" smtClean="0">
                <a:solidFill>
                  <a:schemeClr val="bg1"/>
                </a:solidFill>
              </a:rPr>
              <a:t>realizarlos!!!</a:t>
            </a:r>
            <a:endParaRPr lang="es-ES" sz="1600" dirty="0">
              <a:solidFill>
                <a:schemeClr val="bg1"/>
              </a:solidFill>
            </a:endParaRPr>
          </a:p>
        </p:txBody>
      </p:sp>
      <p:pic>
        <p:nvPicPr>
          <p:cNvPr id="9" name="Imagen 8" descr="1*_gkFqVMnzGs-SGiYr3jRIQ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786" y="4364789"/>
            <a:ext cx="1853260" cy="124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21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340499" y="404928"/>
            <a:ext cx="8457251" cy="3570724"/>
          </a:xfrm>
        </p:spPr>
        <p:txBody>
          <a:bodyPr>
            <a:normAutofit/>
          </a:bodyPr>
          <a:lstStyle/>
          <a:p>
            <a:pPr algn="ctr"/>
            <a:endParaRPr lang="es-ES" sz="3600" dirty="0" smtClean="0">
              <a:solidFill>
                <a:srgbClr val="FC0280"/>
              </a:solidFill>
            </a:endParaRPr>
          </a:p>
          <a:p>
            <a:pPr algn="ctr"/>
            <a:endParaRPr lang="es-ES" sz="3600" dirty="0">
              <a:solidFill>
                <a:srgbClr val="FC0280"/>
              </a:solidFill>
            </a:endParaRPr>
          </a:p>
          <a:p>
            <a:pPr algn="ctr"/>
            <a:endParaRPr lang="es-ES" sz="3600" dirty="0" smtClean="0">
              <a:solidFill>
                <a:srgbClr val="FC0280"/>
              </a:solidFill>
            </a:endParaRPr>
          </a:p>
          <a:p>
            <a:pPr algn="ctr"/>
            <a:endParaRPr lang="es-ES" sz="3600" dirty="0">
              <a:solidFill>
                <a:srgbClr val="FC028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092096" y="4481813"/>
            <a:ext cx="5852896" cy="8002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MUCHAS GRACIAS POR SU ATENCIÓN</a:t>
            </a:r>
          </a:p>
          <a:p>
            <a:endParaRPr lang="es-E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Imagen 1" descr="7393d26d3efcb7d1396b6f13a5b2d3f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60"/>
          <a:stretch/>
        </p:blipFill>
        <p:spPr>
          <a:xfrm>
            <a:off x="2588754" y="404928"/>
            <a:ext cx="3733479" cy="336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719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461093"/>
            <a:ext cx="7520940" cy="457200"/>
          </a:xfrm>
        </p:spPr>
        <p:txBody>
          <a:bodyPr/>
          <a:lstStyle/>
          <a:p>
            <a:r>
              <a:rPr lang="es-ES" dirty="0" smtClean="0">
                <a:solidFill>
                  <a:srgbClr val="808080"/>
                </a:solidFill>
              </a:rPr>
              <a:t>Bibliografía consultada</a:t>
            </a:r>
            <a:endParaRPr lang="es-ES" dirty="0">
              <a:solidFill>
                <a:srgbClr val="80808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8107" y="917189"/>
            <a:ext cx="8494061" cy="3132085"/>
          </a:xfrm>
        </p:spPr>
        <p:txBody>
          <a:bodyPr>
            <a:normAutofit/>
          </a:bodyPr>
          <a:lstStyle/>
          <a:p>
            <a:r>
              <a:rPr lang="es-ES_tradnl" dirty="0" smtClean="0"/>
              <a:t>    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822960" y="1257696"/>
            <a:ext cx="760668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_tradnl" dirty="0"/>
              <a:t>Alarcón E.; et. Al. (2020): “Guía para personas que sufren una pérdida en tiempos del </a:t>
            </a:r>
            <a:r>
              <a:rPr lang="es-ES_tradnl" dirty="0" err="1"/>
              <a:t>coronoavirus</a:t>
            </a:r>
            <a:r>
              <a:rPr lang="es-ES_tradnl" dirty="0"/>
              <a:t> (COVID-19)”.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err="1"/>
              <a:t>Artmemori</a:t>
            </a:r>
            <a:r>
              <a:rPr lang="es-ES" dirty="0"/>
              <a:t>. Psicólogas especializadas en duelo (2015): “Guía de ayuda al duelo”.</a:t>
            </a:r>
            <a:endParaRPr lang="es-ES_tradnl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_tradnl" dirty="0"/>
              <a:t>Bleda Pérez M.; et Al.: “Guía para familiares en duelo”.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_tradnl" dirty="0"/>
              <a:t>Quiles S. M.; et. Al. (2007): “Apoyo al duelo”.</a:t>
            </a:r>
          </a:p>
        </p:txBody>
      </p:sp>
    </p:spTree>
    <p:extLst>
      <p:ext uri="{BB962C8B-B14F-4D97-AF65-F5344CB8AC3E}">
        <p14:creationId xmlns:p14="http://schemas.microsoft.com/office/powerpoint/2010/main" val="118122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Entendiendo el duelo</a:t>
            </a:r>
            <a:r>
              <a:rPr lang="mr-IN" dirty="0" smtClean="0"/>
              <a:t>…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2"/>
                </a:solidFill>
              </a:rPr>
              <a:t>¿</a:t>
            </a:r>
            <a:r>
              <a:rPr lang="es-ES" b="1" dirty="0" smtClean="0">
                <a:solidFill>
                  <a:schemeClr val="bg2"/>
                </a:solidFill>
              </a:rPr>
              <a:t>Que es una p</a:t>
            </a:r>
            <a:r>
              <a:rPr lang="es-ES" b="1" dirty="0" smtClean="0">
                <a:solidFill>
                  <a:schemeClr val="bg2"/>
                </a:solidFill>
              </a:rPr>
              <a:t>érdida?</a:t>
            </a:r>
            <a:endParaRPr lang="es-ES" b="1" dirty="0">
              <a:solidFill>
                <a:schemeClr val="bg2"/>
              </a:solidFill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819150" y="1418207"/>
            <a:ext cx="3200400" cy="16923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ES" sz="2000" dirty="0" smtClean="0">
                <a:solidFill>
                  <a:schemeClr val="accent6"/>
                </a:solidFill>
              </a:rPr>
              <a:t>Falta</a:t>
            </a:r>
          </a:p>
          <a:p>
            <a:pPr>
              <a:buFontTx/>
              <a:buChar char="-"/>
            </a:pPr>
            <a:r>
              <a:rPr lang="es-ES" sz="2000" dirty="0" smtClean="0">
                <a:solidFill>
                  <a:schemeClr val="accent6"/>
                </a:solidFill>
              </a:rPr>
              <a:t>Da</a:t>
            </a:r>
            <a:r>
              <a:rPr lang="es-ES" sz="2000" dirty="0" smtClean="0">
                <a:solidFill>
                  <a:schemeClr val="accent6"/>
                </a:solidFill>
              </a:rPr>
              <a:t>ño</a:t>
            </a:r>
          </a:p>
          <a:p>
            <a:pPr>
              <a:buFontTx/>
              <a:buChar char="-"/>
            </a:pPr>
            <a:r>
              <a:rPr lang="es-ES" sz="2000" dirty="0" smtClean="0">
                <a:solidFill>
                  <a:schemeClr val="accent6"/>
                </a:solidFill>
              </a:rPr>
              <a:t>Ausencia</a:t>
            </a:r>
          </a:p>
          <a:p>
            <a:pPr>
              <a:buFontTx/>
              <a:buChar char="-"/>
            </a:pPr>
            <a:r>
              <a:rPr lang="es-ES" sz="2000" dirty="0" smtClean="0">
                <a:solidFill>
                  <a:schemeClr val="accent6"/>
                </a:solidFill>
              </a:rPr>
              <a:t>Física o simbólica</a:t>
            </a:r>
            <a:endParaRPr lang="es-ES" sz="2000" dirty="0">
              <a:solidFill>
                <a:schemeClr val="accent6"/>
              </a:solidFill>
            </a:endParaRP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b="1" dirty="0">
                <a:solidFill>
                  <a:srgbClr val="FC0280"/>
                </a:solidFill>
              </a:rPr>
              <a:t>¿</a:t>
            </a:r>
            <a:r>
              <a:rPr lang="es-ES" b="1" dirty="0" smtClean="0">
                <a:solidFill>
                  <a:srgbClr val="FC0280"/>
                </a:solidFill>
              </a:rPr>
              <a:t>Qu</a:t>
            </a:r>
            <a:r>
              <a:rPr lang="es-ES" b="1" dirty="0" smtClean="0">
                <a:solidFill>
                  <a:srgbClr val="FC0280"/>
                </a:solidFill>
              </a:rPr>
              <a:t>é es un cambio?</a:t>
            </a:r>
            <a:endParaRPr lang="es-ES" b="1" dirty="0">
              <a:solidFill>
                <a:srgbClr val="FC0280"/>
              </a:solidFill>
            </a:endParaRP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4"/>
          </p:nvPr>
        </p:nvSpPr>
        <p:spPr>
          <a:xfrm>
            <a:off x="4700016" y="1418207"/>
            <a:ext cx="3200400" cy="16923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ES" sz="2000" dirty="0" smtClean="0">
                <a:solidFill>
                  <a:srgbClr val="808080"/>
                </a:solidFill>
              </a:rPr>
              <a:t>Acci</a:t>
            </a:r>
            <a:r>
              <a:rPr lang="es-ES" sz="2000" dirty="0" smtClean="0">
                <a:solidFill>
                  <a:srgbClr val="808080"/>
                </a:solidFill>
              </a:rPr>
              <a:t>ón o transición</a:t>
            </a:r>
          </a:p>
          <a:p>
            <a:pPr>
              <a:buFontTx/>
              <a:buChar char="-"/>
            </a:pPr>
            <a:r>
              <a:rPr lang="es-ES" sz="2000" dirty="0" smtClean="0">
                <a:solidFill>
                  <a:srgbClr val="808080"/>
                </a:solidFill>
              </a:rPr>
              <a:t>De un estado a otro</a:t>
            </a:r>
          </a:p>
          <a:p>
            <a:pPr>
              <a:buFontTx/>
              <a:buChar char="-"/>
            </a:pPr>
            <a:r>
              <a:rPr lang="es-ES" sz="2000" dirty="0" smtClean="0">
                <a:solidFill>
                  <a:srgbClr val="808080"/>
                </a:solidFill>
              </a:rPr>
              <a:t>Persona, objeto o situación</a:t>
            </a:r>
            <a:endParaRPr lang="es-ES" sz="2000" dirty="0">
              <a:solidFill>
                <a:srgbClr val="808080"/>
              </a:solidFill>
            </a:endParaRPr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589385483"/>
              </p:ext>
            </p:extLst>
          </p:nvPr>
        </p:nvGraphicFramePr>
        <p:xfrm>
          <a:off x="819149" y="3478696"/>
          <a:ext cx="7702521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Imagen 11" descr="concepto-desafio-aceptado-vector_23-2147499904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576" y="4263623"/>
            <a:ext cx="1338189" cy="1342159"/>
          </a:xfrm>
          <a:prstGeom prst="rect">
            <a:avLst/>
          </a:prstGeom>
        </p:spPr>
      </p:pic>
      <p:pic>
        <p:nvPicPr>
          <p:cNvPr id="13" name="Imagen 12" descr="concepto-reto-empresarial_23-2147498950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962" y="4263623"/>
            <a:ext cx="1291239" cy="1291239"/>
          </a:xfrm>
          <a:prstGeom prst="rect">
            <a:avLst/>
          </a:prstGeom>
        </p:spPr>
      </p:pic>
      <p:sp>
        <p:nvSpPr>
          <p:cNvPr id="14" name="Flecha a la derecha con bandas 13"/>
          <p:cNvSpPr/>
          <p:nvPr/>
        </p:nvSpPr>
        <p:spPr>
          <a:xfrm>
            <a:off x="5972531" y="4767101"/>
            <a:ext cx="662592" cy="349711"/>
          </a:xfrm>
          <a:prstGeom prst="stripedRightArrow">
            <a:avLst/>
          </a:prstGeom>
          <a:solidFill>
            <a:srgbClr val="000080"/>
          </a:solidFill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0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accent6"/>
                </a:solidFill>
              </a:rPr>
              <a:t>P</a:t>
            </a:r>
            <a:r>
              <a:rPr lang="es-ES" dirty="0" smtClean="0">
                <a:solidFill>
                  <a:schemeClr val="accent6"/>
                </a:solidFill>
              </a:rPr>
              <a:t>ÉRDIDAS Y CAMBIOS SIGNIFICATIVOS</a:t>
            </a:r>
            <a:endParaRPr lang="es-ES" dirty="0">
              <a:solidFill>
                <a:schemeClr val="accent6"/>
              </a:solidFill>
            </a:endParaRPr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580328"/>
              </p:ext>
            </p:extLst>
          </p:nvPr>
        </p:nvGraphicFramePr>
        <p:xfrm>
          <a:off x="822325" y="917575"/>
          <a:ext cx="7521576" cy="320039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80394"/>
                <a:gridCol w="1880394"/>
                <a:gridCol w="1880394"/>
                <a:gridCol w="18803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2"/>
                          </a:solidFill>
                        </a:rPr>
                        <a:t>FALLECIMIENTO DE SERES QUERIDOS</a:t>
                      </a:r>
                      <a:endParaRPr lang="es-E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2"/>
                          </a:solidFill>
                        </a:rPr>
                        <a:t>P</a:t>
                      </a:r>
                      <a:r>
                        <a:rPr lang="es-ES" dirty="0" smtClean="0">
                          <a:solidFill>
                            <a:schemeClr val="accent2"/>
                          </a:solidFill>
                        </a:rPr>
                        <a:t>ÉRDIDA VINCULADA A LA SALUD</a:t>
                      </a:r>
                      <a:endParaRPr lang="es-E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2"/>
                          </a:solidFill>
                        </a:rPr>
                        <a:t>P</a:t>
                      </a:r>
                      <a:r>
                        <a:rPr lang="es-ES" dirty="0" smtClean="0">
                          <a:solidFill>
                            <a:schemeClr val="accent2"/>
                          </a:solidFill>
                        </a:rPr>
                        <a:t>ÉRDIDA DE UN EMPLEO</a:t>
                      </a:r>
                      <a:r>
                        <a:rPr lang="es-ES" baseline="0" dirty="0" smtClean="0">
                          <a:solidFill>
                            <a:schemeClr val="accent2"/>
                          </a:solidFill>
                        </a:rPr>
                        <a:t> O NEGOCIO</a:t>
                      </a:r>
                      <a:endParaRPr lang="es-E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2"/>
                          </a:solidFill>
                        </a:rPr>
                        <a:t>DIVORCIO O RUPTURA AMOROSA</a:t>
                      </a:r>
                      <a:endParaRPr lang="es-E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s-ES" sz="1600" dirty="0" smtClean="0"/>
                        <a:t>De uno o varios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s-ES" sz="1600" dirty="0" smtClean="0"/>
                        <a:t>A</a:t>
                      </a:r>
                      <a:r>
                        <a:rPr lang="es-ES" sz="1600" baseline="0" dirty="0" smtClean="0"/>
                        <a:t> causa del Covid-19 o no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s-ES" sz="1600" baseline="0" dirty="0" smtClean="0"/>
                        <a:t>Sin proceso de despedida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s-ES" sz="1600" baseline="0" dirty="0" smtClean="0"/>
                        <a:t>Sin rituales tradicionales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s-ES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s-ES" sz="1600" dirty="0" smtClean="0"/>
                        <a:t>Facultades</a:t>
                      </a:r>
                      <a:r>
                        <a:rPr lang="es-ES" sz="1600" baseline="0" dirty="0" smtClean="0"/>
                        <a:t> f</a:t>
                      </a:r>
                      <a:r>
                        <a:rPr lang="es-ES" sz="1600" baseline="0" dirty="0" smtClean="0"/>
                        <a:t>ísicas o mentales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s-ES" sz="1600" baseline="0" dirty="0" smtClean="0"/>
                        <a:t>Dependencia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s-ES" sz="1600" baseline="0" dirty="0" smtClean="0"/>
                        <a:t>Situación de vulnerabilidad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s-ES" sz="1600" dirty="0" smtClean="0"/>
                        <a:t>Trabajar</a:t>
                      </a:r>
                      <a:r>
                        <a:rPr lang="es-ES" sz="1600" baseline="0" dirty="0" smtClean="0"/>
                        <a:t> y generar ingresos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s-ES" sz="1600" baseline="0" dirty="0" smtClean="0"/>
                        <a:t>Fracaso y miedo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s-ES" sz="1600" baseline="0" dirty="0" smtClean="0"/>
                        <a:t>Estabilidad y organizaci</a:t>
                      </a:r>
                      <a:r>
                        <a:rPr lang="es-ES" sz="1600" baseline="0" dirty="0" smtClean="0"/>
                        <a:t>ón familiar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s-ES" sz="1600" baseline="0" dirty="0" smtClean="0"/>
                        <a:t>Decisiones drásticas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s-ES" sz="1600" dirty="0" smtClean="0"/>
                        <a:t>Renuncia</a:t>
                      </a:r>
                      <a:r>
                        <a:rPr lang="es-ES" sz="1600" baseline="0" dirty="0" smtClean="0"/>
                        <a:t> a un proyecto de vida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s-ES" sz="1600" baseline="0" dirty="0" smtClean="0"/>
                        <a:t>Fracaso, abandono, decepci</a:t>
                      </a:r>
                      <a:r>
                        <a:rPr lang="es-ES" sz="1600" baseline="0" dirty="0" smtClean="0"/>
                        <a:t>ón</a:t>
                      </a:r>
                      <a:endParaRPr lang="es-ES" sz="1600" baseline="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s-ES" sz="1600" baseline="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6351994" y="4355629"/>
            <a:ext cx="2605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i="1" dirty="0" smtClean="0">
                <a:solidFill>
                  <a:schemeClr val="bg1"/>
                </a:solidFill>
              </a:rPr>
              <a:t>Gran impacto en el </a:t>
            </a:r>
            <a:r>
              <a:rPr lang="es-ES" i="1" dirty="0" smtClean="0">
                <a:solidFill>
                  <a:schemeClr val="bg1"/>
                </a:solidFill>
              </a:rPr>
              <a:t>ámbito emocional, físico, familiar, económico y social!!!</a:t>
            </a:r>
            <a:endParaRPr lang="es-ES" i="1" dirty="0">
              <a:solidFill>
                <a:schemeClr val="bg1"/>
              </a:solidFill>
            </a:endParaRPr>
          </a:p>
        </p:txBody>
      </p:sp>
      <p:pic>
        <p:nvPicPr>
          <p:cNvPr id="13" name="Imagen 12" descr="YVGWRXZUFFFJFJ7OPPJC3H63V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412" y="4355629"/>
            <a:ext cx="800219" cy="1200329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3478608" y="4632628"/>
            <a:ext cx="1619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FFFFFF"/>
                </a:solidFill>
              </a:rPr>
              <a:t>ANTES DE O DURANTE LA CUARENTENA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15" name="Flecha abajo 14"/>
          <p:cNvSpPr/>
          <p:nvPr/>
        </p:nvSpPr>
        <p:spPr>
          <a:xfrm>
            <a:off x="4104389" y="4347338"/>
            <a:ext cx="266878" cy="285290"/>
          </a:xfrm>
          <a:prstGeom prst="downArrow">
            <a:avLst/>
          </a:prstGeom>
          <a:solidFill>
            <a:srgbClr val="000080"/>
          </a:solidFill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41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¿QU</a:t>
            </a:r>
            <a:r>
              <a:rPr lang="es-ES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É ES EL PROCESO DE DUELO?</a:t>
            </a:r>
            <a:endParaRPr lang="es-ES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Marcador de contenido 3" descr="153259779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573" r="-37573"/>
          <a:stretch>
            <a:fillRect/>
          </a:stretch>
        </p:blipFill>
        <p:spPr>
          <a:xfrm>
            <a:off x="0" y="1297609"/>
            <a:ext cx="3598243" cy="2602879"/>
          </a:xfrm>
        </p:spPr>
      </p:pic>
      <p:sp>
        <p:nvSpPr>
          <p:cNvPr id="5" name="CuadroTexto 4"/>
          <p:cNvSpPr txBox="1"/>
          <p:nvPr/>
        </p:nvSpPr>
        <p:spPr>
          <a:xfrm>
            <a:off x="3312292" y="993252"/>
            <a:ext cx="5333115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s-ES" sz="1400" dirty="0" smtClean="0"/>
              <a:t>P</a:t>
            </a:r>
            <a:r>
              <a:rPr lang="es-ES" sz="1400" dirty="0" smtClean="0"/>
              <a:t>érdida de alguien o algo afectivamente importante</a:t>
            </a:r>
          </a:p>
          <a:p>
            <a:endParaRPr lang="es-ES" sz="1400" dirty="0" smtClean="0"/>
          </a:p>
          <a:p>
            <a:pPr marL="285750" indent="-285750">
              <a:buFont typeface="Wingdings" charset="2"/>
              <a:buChar char="v"/>
            </a:pPr>
            <a:r>
              <a:rPr lang="es-ES" sz="1400" dirty="0" smtClean="0"/>
              <a:t>Proceso activo de adaptación</a:t>
            </a:r>
          </a:p>
          <a:p>
            <a:endParaRPr lang="es-ES" sz="1400" dirty="0" smtClean="0"/>
          </a:p>
          <a:p>
            <a:pPr marL="285750" indent="-285750">
              <a:buFont typeface="Wingdings" charset="2"/>
              <a:buChar char="v"/>
            </a:pPr>
            <a:r>
              <a:rPr lang="es-ES" sz="1400" dirty="0" smtClean="0"/>
              <a:t>Reacciones a nivel físico, emocional, conductual, familiar, social y espiritual</a:t>
            </a:r>
          </a:p>
          <a:p>
            <a:endParaRPr lang="es-ES" sz="1400" dirty="0" smtClean="0"/>
          </a:p>
          <a:p>
            <a:pPr marL="285750" indent="-285750">
              <a:buFont typeface="Wingdings" charset="2"/>
              <a:buChar char="v"/>
            </a:pPr>
            <a:r>
              <a:rPr lang="es-ES" sz="1400" dirty="0" smtClean="0"/>
              <a:t>Inmediatamente después o en los meses siguientes</a:t>
            </a:r>
          </a:p>
          <a:p>
            <a:endParaRPr lang="es-ES" sz="1400" dirty="0" smtClean="0"/>
          </a:p>
          <a:p>
            <a:pPr marL="285750" indent="-285750">
              <a:buFont typeface="Wingdings" charset="2"/>
              <a:buChar char="v"/>
            </a:pPr>
            <a:r>
              <a:rPr lang="es-ES" sz="1400" dirty="0" smtClean="0"/>
              <a:t>Duración variable</a:t>
            </a:r>
          </a:p>
          <a:p>
            <a:endParaRPr lang="es-ES" sz="1400" dirty="0" smtClean="0"/>
          </a:p>
          <a:p>
            <a:pPr marL="285750" indent="-285750">
              <a:buFont typeface="Wingdings" charset="2"/>
              <a:buChar char="v"/>
            </a:pPr>
            <a:r>
              <a:rPr lang="es-ES" sz="1400" dirty="0" smtClean="0"/>
              <a:t>Despedida interna</a:t>
            </a:r>
          </a:p>
          <a:p>
            <a:endParaRPr lang="es-ES" sz="1400" dirty="0" smtClean="0"/>
          </a:p>
          <a:p>
            <a:pPr marL="285750" indent="-285750">
              <a:buFont typeface="Wingdings" charset="2"/>
              <a:buChar char="v"/>
            </a:pPr>
            <a:r>
              <a:rPr lang="es-ES" sz="1400" dirty="0" smtClean="0"/>
              <a:t>Reacción completamente natural</a:t>
            </a:r>
            <a:endParaRPr lang="es-ES" sz="1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3824020" y="4412073"/>
            <a:ext cx="3457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Su intensidad, duraci</a:t>
            </a:r>
            <a:r>
              <a:rPr lang="es-ES" dirty="0" smtClean="0">
                <a:solidFill>
                  <a:schemeClr val="bg1"/>
                </a:solidFill>
              </a:rPr>
              <a:t>ón y características dependerán de factores propios de cada experiencia. 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7" name="Imagen 6" descr="muestra-de-camino-con-el-ojo-950850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333" y="4412073"/>
            <a:ext cx="865011" cy="115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42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sz="half" idx="1"/>
          </p:nvPr>
        </p:nvSpPr>
        <p:spPr>
          <a:xfrm>
            <a:off x="616579" y="496958"/>
            <a:ext cx="4012363" cy="3276230"/>
          </a:xfrm>
        </p:spPr>
        <p:txBody>
          <a:bodyPr>
            <a:normAutofit/>
          </a:bodyPr>
          <a:lstStyle/>
          <a:p>
            <a:pPr marL="0" indent="0"/>
            <a:r>
              <a:rPr lang="es-ES" sz="1800" dirty="0" smtClean="0"/>
              <a:t>Durante el proceso es esperable que se den algunas manifestaciones            </a:t>
            </a:r>
            <a:r>
              <a:rPr lang="es-ES" sz="1800" dirty="0" smtClean="0">
                <a:sym typeface="Wingdings"/>
              </a:rPr>
              <a:t> </a:t>
            </a:r>
            <a:endParaRPr lang="es-ES" sz="1800" dirty="0" smtClean="0"/>
          </a:p>
          <a:p>
            <a:pPr marL="0" indent="0"/>
            <a:endParaRPr lang="es-ES" sz="1800" dirty="0"/>
          </a:p>
          <a:p>
            <a:pPr marL="0" indent="0"/>
            <a:endParaRPr lang="es-ES" sz="1800" dirty="0" smtClean="0"/>
          </a:p>
          <a:p>
            <a:pPr marL="0" indent="0"/>
            <a:endParaRPr lang="es-ES" sz="1800" dirty="0"/>
          </a:p>
          <a:p>
            <a:pPr marL="0" indent="0"/>
            <a:endParaRPr lang="es-ES" sz="1800" dirty="0" smtClean="0"/>
          </a:p>
          <a:p>
            <a:pPr marL="0" indent="0"/>
            <a:endParaRPr lang="es-ES" sz="1800" dirty="0" smtClean="0"/>
          </a:p>
          <a:p>
            <a:pPr marL="0" indent="0"/>
            <a:r>
              <a:rPr lang="es-ES" sz="1800" dirty="0" smtClean="0"/>
              <a:t>Se dan en cualquiera de los casos de p</a:t>
            </a:r>
            <a:r>
              <a:rPr lang="es-ES" sz="1800" dirty="0" smtClean="0"/>
              <a:t>érdidas o cambios significativos       </a:t>
            </a:r>
            <a:r>
              <a:rPr lang="es-ES" sz="1800" dirty="0" smtClean="0">
                <a:sym typeface="Wingdings"/>
              </a:rPr>
              <a:t></a:t>
            </a:r>
            <a:endParaRPr lang="es-ES" sz="1800" dirty="0"/>
          </a:p>
        </p:txBody>
      </p:sp>
      <p:pic>
        <p:nvPicPr>
          <p:cNvPr id="6" name="Imagen 5" descr="Captura de pantalla 2020-06-10 a las 22.51.5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238" y="202528"/>
            <a:ext cx="3782296" cy="5255908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10" name="Imagen 9" descr="Portada-Duelo-Psicológico-NeuroClas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56" y="1412092"/>
            <a:ext cx="2981664" cy="113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23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FASES DEL PROCESO DE DUELO:</a:t>
            </a:r>
            <a:endParaRPr lang="es-ES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951798" y="2226550"/>
            <a:ext cx="2904119" cy="350078"/>
          </a:xfrm>
        </p:spPr>
        <p:txBody>
          <a:bodyPr/>
          <a:lstStyle/>
          <a:p>
            <a:pPr algn="ctr"/>
            <a:r>
              <a:rPr lang="es-ES" dirty="0"/>
              <a:t>1. </a:t>
            </a:r>
            <a:r>
              <a:rPr lang="es-ES" dirty="0" smtClean="0"/>
              <a:t>SHOCK</a:t>
            </a:r>
            <a:endParaRPr lang="es-ES" dirty="0"/>
          </a:p>
        </p:txBody>
      </p:sp>
      <p:sp>
        <p:nvSpPr>
          <p:cNvPr id="2" name="Marcador de contenido 1"/>
          <p:cNvSpPr>
            <a:spLocks noGrp="1"/>
          </p:cNvSpPr>
          <p:nvPr>
            <p:ph sz="half" idx="2"/>
          </p:nvPr>
        </p:nvSpPr>
        <p:spPr>
          <a:xfrm>
            <a:off x="951798" y="2687246"/>
            <a:ext cx="3067752" cy="1321761"/>
          </a:xfrm>
        </p:spPr>
        <p:txBody>
          <a:bodyPr>
            <a:normAutofit/>
          </a:bodyPr>
          <a:lstStyle/>
          <a:p>
            <a:pPr marL="0" algn="ctr"/>
            <a:r>
              <a:rPr lang="es-ES" sz="1800" b="0" dirty="0" smtClean="0">
                <a:solidFill>
                  <a:schemeClr val="bg2"/>
                </a:solidFill>
              </a:rPr>
              <a:t>Desconcierto, embotamiento mental, incredulidad, emociones fluct</a:t>
            </a:r>
            <a:r>
              <a:rPr lang="es-ES" sz="1800" b="0" dirty="0" smtClean="0">
                <a:solidFill>
                  <a:schemeClr val="bg2"/>
                </a:solidFill>
              </a:rPr>
              <a:t>ú</a:t>
            </a:r>
            <a:r>
              <a:rPr lang="es-ES" sz="1800" b="0" dirty="0" smtClean="0">
                <a:solidFill>
                  <a:schemeClr val="bg2"/>
                </a:solidFill>
              </a:rPr>
              <a:t>an o anestesiadas.</a:t>
            </a:r>
            <a:endParaRPr lang="es-ES" sz="1800" b="0" dirty="0">
              <a:solidFill>
                <a:schemeClr val="bg2"/>
              </a:solidFill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>
          <a:xfrm>
            <a:off x="4700016" y="2226550"/>
            <a:ext cx="3200400" cy="294861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dirty="0"/>
              <a:t>2. IRA / </a:t>
            </a:r>
            <a:r>
              <a:rPr lang="es-ES" dirty="0" smtClean="0"/>
              <a:t>AGRESIVIDAD</a:t>
            </a:r>
            <a:endParaRPr lang="es-ES" dirty="0"/>
          </a:p>
        </p:txBody>
      </p:sp>
      <p:pic>
        <p:nvPicPr>
          <p:cNvPr id="7" name="Marcador de contenido 6" descr="1dd9087d6e59053028c07574aff757d0-emoticono-emoji-sorprendido-de-shock-by-vexels.pn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65" r="-11765"/>
          <a:stretch>
            <a:fillRect/>
          </a:stretch>
        </p:blipFill>
        <p:spPr>
          <a:xfrm>
            <a:off x="1810377" y="1031685"/>
            <a:ext cx="1397113" cy="1130996"/>
          </a:xfrm>
        </p:spPr>
      </p:pic>
      <p:pic>
        <p:nvPicPr>
          <p:cNvPr id="8" name="Imagen 7" descr="depositphotos_96493834-stock-illustration-vector-annoyed-emotic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118" y="1031685"/>
            <a:ext cx="1079762" cy="1002379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700017" y="2687246"/>
            <a:ext cx="378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FC0280"/>
                </a:solidFill>
              </a:rPr>
              <a:t>Enojo, rabia, culpa, inseguridad.</a:t>
            </a:r>
          </a:p>
          <a:p>
            <a:pPr algn="ctr"/>
            <a:r>
              <a:rPr lang="es-ES" dirty="0" smtClean="0">
                <a:solidFill>
                  <a:srgbClr val="FC0280"/>
                </a:solidFill>
              </a:rPr>
              <a:t>Problemas de concentraci</a:t>
            </a:r>
            <a:r>
              <a:rPr lang="es-ES" dirty="0" smtClean="0">
                <a:solidFill>
                  <a:srgbClr val="FC0280"/>
                </a:solidFill>
              </a:rPr>
              <a:t>ón y memoria</a:t>
            </a:r>
            <a:endParaRPr lang="es-ES" dirty="0" smtClean="0">
              <a:solidFill>
                <a:srgbClr val="FC0280"/>
              </a:solidFill>
            </a:endParaRPr>
          </a:p>
          <a:p>
            <a:pPr algn="ctr"/>
            <a:r>
              <a:rPr lang="es-ES" dirty="0" smtClean="0">
                <a:solidFill>
                  <a:srgbClr val="FC0280"/>
                </a:solidFill>
              </a:rPr>
              <a:t>Cambios en alimentaci</a:t>
            </a:r>
            <a:r>
              <a:rPr lang="es-ES" dirty="0" smtClean="0">
                <a:solidFill>
                  <a:srgbClr val="FC0280"/>
                </a:solidFill>
              </a:rPr>
              <a:t>ón y </a:t>
            </a:r>
            <a:r>
              <a:rPr lang="es-ES" dirty="0" smtClean="0">
                <a:solidFill>
                  <a:srgbClr val="FC0280"/>
                </a:solidFill>
              </a:rPr>
              <a:t>descanso</a:t>
            </a:r>
            <a:endParaRPr lang="es-ES" dirty="0">
              <a:solidFill>
                <a:srgbClr val="FC02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691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FASES DEL PROCESO DE DUELO:</a:t>
            </a:r>
            <a:endParaRPr lang="es-ES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22960" y="2101574"/>
            <a:ext cx="3200400" cy="457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dirty="0"/>
              <a:t>3. DESORGANIZACIÓN / </a:t>
            </a:r>
            <a:r>
              <a:rPr lang="es-ES" dirty="0" smtClean="0"/>
              <a:t>DESESPERANZA</a:t>
            </a:r>
            <a:endParaRPr lang="es-ES" dirty="0"/>
          </a:p>
        </p:txBody>
      </p:sp>
      <p:pic>
        <p:nvPicPr>
          <p:cNvPr id="7" name="Marcador de contenido 6" descr="fcb43f0610f9c2286854a3c10ac0799f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681" r="-73681"/>
          <a:stretch>
            <a:fillRect/>
          </a:stretch>
        </p:blipFill>
        <p:spPr>
          <a:xfrm>
            <a:off x="822960" y="762000"/>
            <a:ext cx="3200400" cy="1293813"/>
          </a:xfrm>
        </p:spPr>
      </p:pic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>
          <a:xfrm>
            <a:off x="4815123" y="2101574"/>
            <a:ext cx="3200400" cy="457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dirty="0"/>
              <a:t>4. REORGANIZACIÓN / </a:t>
            </a:r>
            <a:r>
              <a:rPr lang="es-ES" dirty="0" smtClean="0"/>
              <a:t>ACEPTACIÓN</a:t>
            </a:r>
            <a:endParaRPr lang="es-ES" dirty="0"/>
          </a:p>
        </p:txBody>
      </p:sp>
      <p:pic>
        <p:nvPicPr>
          <p:cNvPr id="8" name="Marcador de contenido 7" descr="2e785703627785742a3e2afe96e9e07c-emoticon-de-emoji-tranquilo-by-vexels.pn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233" r="-80233"/>
          <a:stretch>
            <a:fillRect/>
          </a:stretch>
        </p:blipFill>
        <p:spPr>
          <a:xfrm>
            <a:off x="4985299" y="1005534"/>
            <a:ext cx="2854802" cy="1096040"/>
          </a:xfrm>
        </p:spPr>
      </p:pic>
      <p:sp>
        <p:nvSpPr>
          <p:cNvPr id="10" name="CuadroTexto 9"/>
          <p:cNvSpPr txBox="1"/>
          <p:nvPr/>
        </p:nvSpPr>
        <p:spPr>
          <a:xfrm>
            <a:off x="822960" y="2659638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FC0280"/>
                </a:solidFill>
              </a:rPr>
              <a:t>Conciencia de la irreversibilidad, profunda tristeza, sensibilidad, desinter</a:t>
            </a:r>
            <a:r>
              <a:rPr lang="es-ES" dirty="0" smtClean="0">
                <a:solidFill>
                  <a:srgbClr val="FC0280"/>
                </a:solidFill>
              </a:rPr>
              <a:t>és, desorganización.</a:t>
            </a:r>
            <a:endParaRPr lang="es-ES" dirty="0">
              <a:solidFill>
                <a:srgbClr val="FC028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693360" y="2751667"/>
            <a:ext cx="3515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FC0280"/>
                </a:solidFill>
              </a:rPr>
              <a:t>Nuevos patrones de vida, reorganizaci</a:t>
            </a:r>
            <a:r>
              <a:rPr lang="es-ES" dirty="0" smtClean="0">
                <a:solidFill>
                  <a:srgbClr val="FC0280"/>
                </a:solidFill>
              </a:rPr>
              <a:t>ón, recuerdo y emoción reparadores,</a:t>
            </a:r>
            <a:endParaRPr lang="es-ES" dirty="0">
              <a:solidFill>
                <a:srgbClr val="FC0280"/>
              </a:solidFill>
            </a:endParaRPr>
          </a:p>
        </p:txBody>
      </p:sp>
      <p:pic>
        <p:nvPicPr>
          <p:cNvPr id="12" name="Imagen 11" descr="ripeti-l-icona-12096458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22" t="2415" r="16800" b="21578"/>
          <a:stretch/>
        </p:blipFill>
        <p:spPr>
          <a:xfrm>
            <a:off x="7626525" y="4362174"/>
            <a:ext cx="1164508" cy="1187174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4023360" y="4472609"/>
            <a:ext cx="33129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 smtClean="0"/>
              <a:t>Durante el proceso habr</a:t>
            </a:r>
            <a:r>
              <a:rPr lang="es-ES" dirty="0" smtClean="0"/>
              <a:t>á la sensación de recorrer una y otra vez las fases, con altos y bajos.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7043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 rot="19460275">
            <a:off x="1000581" y="866104"/>
            <a:ext cx="4523594" cy="2046486"/>
          </a:xfrm>
        </p:spPr>
        <p:txBody>
          <a:bodyPr/>
          <a:lstStyle/>
          <a:p>
            <a:r>
              <a:rPr lang="es-ES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¿EXISTE LA POSIBILIDAD DE </a:t>
            </a:r>
            <a:br>
              <a:rPr lang="es-ES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s-ES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QUE EL DUELO SE COMPLIQUE?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5374357" y="1739956"/>
            <a:ext cx="33681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s-ES" sz="1600" dirty="0" smtClean="0">
                <a:solidFill>
                  <a:schemeClr val="bg1"/>
                </a:solidFill>
              </a:rPr>
              <a:t>SI SE PUEDE VER ALTERADO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s-ES" sz="1600" dirty="0" smtClean="0">
                <a:solidFill>
                  <a:schemeClr val="bg1"/>
                </a:solidFill>
              </a:rPr>
              <a:t>TRISTEZA DEMASIADO INTENSA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s-ES" sz="1600" dirty="0" smtClean="0">
                <a:solidFill>
                  <a:schemeClr val="bg1"/>
                </a:solidFill>
              </a:rPr>
              <a:t>TIEMPO MUY PROLONGADO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s-ES" sz="1600" dirty="0" smtClean="0">
                <a:solidFill>
                  <a:schemeClr val="bg1"/>
                </a:solidFill>
              </a:rPr>
              <a:t>RETRASO EN SU APARICI</a:t>
            </a:r>
            <a:r>
              <a:rPr lang="es-ES" sz="1600" dirty="0" smtClean="0">
                <a:solidFill>
                  <a:schemeClr val="bg1"/>
                </a:solidFill>
              </a:rPr>
              <a:t>ÓN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s-ES" sz="1600" dirty="0" smtClean="0">
                <a:solidFill>
                  <a:schemeClr val="bg1"/>
                </a:solidFill>
              </a:rPr>
              <a:t>IMPACTO NEGATIVO EN RELACIONES (SOCIALES, FAMILIARES Y LABORALES)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s-ES" sz="1600" dirty="0" smtClean="0">
                <a:solidFill>
                  <a:schemeClr val="bg1"/>
                </a:solidFill>
              </a:rPr>
              <a:t>IMPACTO NEGATIVO EN ACTIVIDADES IMPORTANTES</a:t>
            </a:r>
          </a:p>
          <a:p>
            <a:pPr marL="285750" indent="-285750">
              <a:buFont typeface="Arial"/>
              <a:buChar char="•"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" name="Flecha doblada hacia arriba 9"/>
          <p:cNvSpPr/>
          <p:nvPr/>
        </p:nvSpPr>
        <p:spPr>
          <a:xfrm rot="3989956">
            <a:off x="3736283" y="3221015"/>
            <a:ext cx="1141131" cy="1196377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03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sz="half" idx="1"/>
          </p:nvPr>
        </p:nvSpPr>
        <p:spPr>
          <a:xfrm>
            <a:off x="552160" y="322102"/>
            <a:ext cx="3644256" cy="3686018"/>
          </a:xfrm>
          <a:ln w="28575" cmpd="sng">
            <a:solidFill>
              <a:srgbClr val="808080"/>
            </a:solidFill>
          </a:ln>
        </p:spPr>
        <p:txBody>
          <a:bodyPr vert="horz">
            <a:normAutofit fontScale="55000" lnSpcReduction="20000"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EL FALLECIMIENTO DE UN SER QUERIDO</a:t>
            </a:r>
          </a:p>
          <a:p>
            <a:endParaRPr lang="es-ES" dirty="0" smtClean="0">
              <a:solidFill>
                <a:schemeClr val="bg2"/>
              </a:solidFill>
            </a:endParaRPr>
          </a:p>
          <a:p>
            <a:pPr>
              <a:buFont typeface="+mj-ea"/>
              <a:buAutoNum type="circleNumDbPlain"/>
            </a:pPr>
            <a:r>
              <a:rPr lang="es-ES" dirty="0" smtClean="0">
                <a:solidFill>
                  <a:srgbClr val="113966"/>
                </a:solidFill>
              </a:rPr>
              <a:t>Experiencia que necesita ser compartida y acompa</a:t>
            </a:r>
            <a:r>
              <a:rPr lang="es-ES" dirty="0" smtClean="0">
                <a:solidFill>
                  <a:srgbClr val="113966"/>
                </a:solidFill>
              </a:rPr>
              <a:t>ñada, por su dimensión social y cultural</a:t>
            </a:r>
          </a:p>
          <a:p>
            <a:pPr>
              <a:buFont typeface="+mj-ea"/>
              <a:buAutoNum type="circleNumDbPlain"/>
            </a:pPr>
            <a:endParaRPr lang="es-ES" dirty="0" smtClean="0">
              <a:solidFill>
                <a:srgbClr val="113966"/>
              </a:solidFill>
            </a:endParaRPr>
          </a:p>
          <a:p>
            <a:pPr>
              <a:buFont typeface="+mj-ea"/>
              <a:buAutoNum type="circleNumDbPlain"/>
            </a:pPr>
            <a:r>
              <a:rPr lang="es-ES" dirty="0" smtClean="0">
                <a:solidFill>
                  <a:srgbClr val="113966"/>
                </a:solidFill>
              </a:rPr>
              <a:t>Ritos o rituales que se dan en el proceso de LUTO:</a:t>
            </a:r>
          </a:p>
          <a:p>
            <a:pPr marL="0" lvl="6" indent="0">
              <a:buNone/>
            </a:pPr>
            <a:r>
              <a:rPr lang="es-ES" sz="2000" dirty="0" smtClean="0"/>
              <a:t>	</a:t>
            </a:r>
            <a:r>
              <a:rPr lang="es-ES" sz="2200" dirty="0" smtClean="0">
                <a:solidFill>
                  <a:schemeClr val="accent6"/>
                </a:solidFill>
              </a:rPr>
              <a:t>Vestirse de negro</a:t>
            </a:r>
          </a:p>
          <a:p>
            <a:pPr marL="0" lvl="6" indent="0">
              <a:buNone/>
            </a:pPr>
            <a:r>
              <a:rPr lang="es-ES" sz="2200" dirty="0" smtClean="0">
                <a:solidFill>
                  <a:schemeClr val="accent6"/>
                </a:solidFill>
              </a:rPr>
              <a:t>	Sepultura o cremaci</a:t>
            </a:r>
            <a:r>
              <a:rPr lang="es-ES" sz="2200" dirty="0" smtClean="0">
                <a:solidFill>
                  <a:schemeClr val="accent6"/>
                </a:solidFill>
              </a:rPr>
              <a:t>ón</a:t>
            </a:r>
          </a:p>
          <a:p>
            <a:pPr marL="0" lvl="6" indent="0">
              <a:buNone/>
            </a:pPr>
            <a:r>
              <a:rPr lang="es-ES" sz="2200" dirty="0" smtClean="0">
                <a:solidFill>
                  <a:schemeClr val="accent6"/>
                </a:solidFill>
              </a:rPr>
              <a:t>	Despedida entre familia y amigos</a:t>
            </a:r>
          </a:p>
          <a:p>
            <a:pPr marL="0" lvl="6" indent="0">
              <a:buNone/>
            </a:pPr>
            <a:endParaRPr lang="es-ES" sz="2000" dirty="0"/>
          </a:p>
          <a:p>
            <a:pPr>
              <a:buFont typeface="+mj-ea"/>
              <a:buAutoNum type="circleNumDbPlain"/>
            </a:pPr>
            <a:r>
              <a:rPr lang="es-ES" dirty="0" smtClean="0">
                <a:solidFill>
                  <a:srgbClr val="113966"/>
                </a:solidFill>
              </a:rPr>
              <a:t>Actos simb</a:t>
            </a:r>
            <a:r>
              <a:rPr lang="es-ES" dirty="0" smtClean="0">
                <a:solidFill>
                  <a:srgbClr val="113966"/>
                </a:solidFill>
              </a:rPr>
              <a:t>ólicos para expresar emociones, hacer consciencia de lo sucedido y honrar la memoria de la personas</a:t>
            </a:r>
          </a:p>
          <a:p>
            <a:pPr>
              <a:buFont typeface="+mj-ea"/>
              <a:buAutoNum type="circleNumDbPlain"/>
            </a:pPr>
            <a:endParaRPr lang="es-ES" dirty="0" smtClean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4700016" y="322102"/>
            <a:ext cx="3794046" cy="3686018"/>
          </a:xfrm>
          <a:ln w="28575" cmpd="sng">
            <a:solidFill>
              <a:srgbClr val="808080"/>
            </a:solidFill>
          </a:ln>
        </p:spPr>
        <p:txBody>
          <a:bodyPr>
            <a:normAutofit fontScale="55000" lnSpcReduction="20000"/>
          </a:bodyPr>
          <a:lstStyle/>
          <a:p>
            <a:pPr algn="ctr"/>
            <a:r>
              <a:rPr lang="es-ES" dirty="0" smtClean="0">
                <a:solidFill>
                  <a:schemeClr val="bg2"/>
                </a:solidFill>
              </a:rPr>
              <a:t>EN TIEMPOS DE AISLAMIENTO</a:t>
            </a:r>
          </a:p>
          <a:p>
            <a:endParaRPr lang="es-ES" dirty="0" smtClean="0"/>
          </a:p>
          <a:p>
            <a:pPr marL="457200" indent="-457200">
              <a:buFont typeface="Wingdings" charset="2"/>
              <a:buChar char="Ø"/>
            </a:pPr>
            <a:r>
              <a:rPr lang="es-ES" dirty="0" smtClean="0"/>
              <a:t>Los rituales no se pueden hacer, o se hacen incompletos</a:t>
            </a:r>
          </a:p>
          <a:p>
            <a:pPr marL="457200" indent="-457200">
              <a:buFont typeface="Wingdings" charset="2"/>
              <a:buChar char="Ø"/>
            </a:pPr>
            <a:r>
              <a:rPr lang="es-ES" dirty="0" smtClean="0"/>
              <a:t>Restricciones y riesgos</a:t>
            </a:r>
          </a:p>
          <a:p>
            <a:pPr marL="457200" indent="-457200">
              <a:buFont typeface="Wingdings" charset="2"/>
              <a:buChar char="Ø"/>
            </a:pPr>
            <a:r>
              <a:rPr lang="es-ES" dirty="0" smtClean="0"/>
              <a:t>Dificulta la elaboraci</a:t>
            </a:r>
            <a:r>
              <a:rPr lang="es-ES" dirty="0" smtClean="0"/>
              <a:t>ón natural del proceso</a:t>
            </a:r>
          </a:p>
          <a:p>
            <a:pPr marL="457200" indent="-457200">
              <a:buFont typeface="Wingdings" charset="2"/>
              <a:buChar char="Ø"/>
            </a:pPr>
            <a:r>
              <a:rPr lang="es-ES" dirty="0" smtClean="0"/>
              <a:t>Se vuelve m</a:t>
            </a:r>
            <a:r>
              <a:rPr lang="es-ES" dirty="0" smtClean="0"/>
              <a:t>ás intenso y lento</a:t>
            </a:r>
          </a:p>
          <a:p>
            <a:pPr marL="457200" indent="-457200">
              <a:buFont typeface="Wingdings" charset="2"/>
              <a:buChar char="Ø"/>
            </a:pPr>
            <a:r>
              <a:rPr lang="es-ES" dirty="0" smtClean="0"/>
              <a:t>Sensación de irrealidad, confusión e incredulidad</a:t>
            </a:r>
          </a:p>
          <a:p>
            <a:pPr marL="457200" indent="-457200">
              <a:buFont typeface="Wingdings" charset="2"/>
              <a:buChar char="Ø"/>
            </a:pPr>
            <a:r>
              <a:rPr lang="es-ES" dirty="0" smtClean="0"/>
              <a:t>Menor acceso al soporte social y emocional</a:t>
            </a:r>
          </a:p>
          <a:p>
            <a:pPr marL="457200" indent="-457200">
              <a:buFont typeface="Wingdings" charset="2"/>
              <a:buChar char="Ø"/>
            </a:pPr>
            <a:r>
              <a:rPr lang="es-ES" dirty="0" smtClean="0"/>
              <a:t>Necesidad de apoyo emocional</a:t>
            </a:r>
            <a:endParaRPr lang="es-ES" dirty="0"/>
          </a:p>
        </p:txBody>
      </p:sp>
      <p:sp>
        <p:nvSpPr>
          <p:cNvPr id="4" name="Título vertical 3"/>
          <p:cNvSpPr>
            <a:spLocks noGrp="1"/>
          </p:cNvSpPr>
          <p:nvPr>
            <p:ph type="title"/>
          </p:nvPr>
        </p:nvSpPr>
        <p:spPr>
          <a:xfrm>
            <a:off x="5116682" y="4768206"/>
            <a:ext cx="3782297" cy="457200"/>
          </a:xfrm>
        </p:spPr>
        <p:txBody>
          <a:bodyPr vert="horz"/>
          <a:lstStyle/>
          <a:p>
            <a:pPr algn="ctr"/>
            <a:r>
              <a:rPr lang="es-ES" sz="2400" b="1" cap="none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Reflexi</a:t>
            </a:r>
            <a:r>
              <a:rPr lang="es-ES" sz="2400" b="1" cap="none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ón de la situación actual y nuestra cultura</a:t>
            </a:r>
            <a:endParaRPr lang="es-ES" sz="2400" b="1" cap="none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Imagen 5" descr="istockphoto-859150038-1024x102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990" y="4576234"/>
            <a:ext cx="931701" cy="93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691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Ángulos">
  <a:themeElements>
    <a:clrScheme name="Personalizar 7">
      <a:dk1>
        <a:srgbClr val="113966"/>
      </a:dk1>
      <a:lt1>
        <a:srgbClr val="FFFFFF"/>
      </a:lt1>
      <a:dk2>
        <a:srgbClr val="074080"/>
      </a:dk2>
      <a:lt2>
        <a:srgbClr val="FC0280"/>
      </a:lt2>
      <a:accent1>
        <a:srgbClr val="FC0280"/>
      </a:accent1>
      <a:accent2>
        <a:srgbClr val="000080"/>
      </a:accent2>
      <a:accent3>
        <a:srgbClr val="FC0280"/>
      </a:accent3>
      <a:accent4>
        <a:srgbClr val="000080"/>
      </a:accent4>
      <a:accent5>
        <a:srgbClr val="FC0280"/>
      </a:accent5>
      <a:accent6>
        <a:srgbClr val="808080"/>
      </a:accent6>
      <a:hlink>
        <a:srgbClr val="074080"/>
      </a:hlink>
      <a:folHlink>
        <a:srgbClr val="FC028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Ángulos.thmx</Template>
  <TotalTime>8381</TotalTime>
  <Words>868</Words>
  <Application>Microsoft Macintosh PowerPoint</Application>
  <PresentationFormat>Presentación en pantalla (16:10)</PresentationFormat>
  <Paragraphs>153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Ángulos</vt:lpstr>
      <vt:lpstr>Webinar 4- Programa de Salud Mental  los procesos de duelo  en tiempos de aislamiento     </vt:lpstr>
      <vt:lpstr>Entendiendo el duelo…</vt:lpstr>
      <vt:lpstr>PÉRDIDAS Y CAMBIOS SIGNIFICATIVOS</vt:lpstr>
      <vt:lpstr>¿QUÉ ES EL PROCESO DE DUELO?</vt:lpstr>
      <vt:lpstr>Presentación de PowerPoint</vt:lpstr>
      <vt:lpstr>FASES DEL PROCESO DE DUELO:</vt:lpstr>
      <vt:lpstr>FASES DEL PROCESO DE DUELO:</vt:lpstr>
      <vt:lpstr>¿EXISTE LA POSIBILIDAD DE  QUE EL DUELO SE COMPLIQUE?</vt:lpstr>
      <vt:lpstr>Reflexión de la situación actual y nuestra cultura</vt:lpstr>
      <vt:lpstr>¿CUÁNDO DEBO BUSCAR AYUDA?</vt:lpstr>
      <vt:lpstr>Presentación de PowerPoint</vt:lpstr>
      <vt:lpstr>ALTERNATIVAS PARA HONRAR A QUIEN PARTIÓ</vt:lpstr>
      <vt:lpstr>Presentación de PowerPoint</vt:lpstr>
      <vt:lpstr>Bibliografía consultada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</dc:creator>
  <cp:lastModifiedBy>Daniela</cp:lastModifiedBy>
  <cp:revision>102</cp:revision>
  <dcterms:created xsi:type="dcterms:W3CDTF">2020-05-19T14:26:47Z</dcterms:created>
  <dcterms:modified xsi:type="dcterms:W3CDTF">2020-06-11T19:37:47Z</dcterms:modified>
</cp:coreProperties>
</file>