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69" r:id="rId22"/>
    <p:sldId id="289" r:id="rId2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599" autoAdjust="0"/>
  </p:normalViewPr>
  <p:slideViewPr>
    <p:cSldViewPr snapToGrid="0" snapToObjects="1">
      <p:cViewPr varScale="1">
        <p:scale>
          <a:sx n="138" d="100"/>
          <a:sy n="138" d="100"/>
        </p:scale>
        <p:origin x="-760" y="-11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5BE9C-5152-F241-9171-D6170AEAFC27}" type="datetimeFigureOut">
              <a:rPr lang="es-ES" smtClean="0"/>
              <a:t>26/5/20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BAA7A-CB2C-6D4A-868E-EE53455A7B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048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B1616-78A5-654E-AAD4-D049D5D170E9}" type="datetimeFigureOut">
              <a:rPr lang="es-ES" smtClean="0"/>
              <a:t>26/5/20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Haga clic para modificar el estilo de texto del patrón</a:t>
            </a:r>
          </a:p>
          <a:p>
            <a:pPr lvl="1"/>
            <a:r>
              <a:rPr lang="de-DE" smtClean="0"/>
              <a:t>Segundo nivel</a:t>
            </a:r>
          </a:p>
          <a:p>
            <a:pPr lvl="2"/>
            <a:r>
              <a:rPr lang="de-DE" smtClean="0"/>
              <a:t>Tercer nivel</a:t>
            </a:r>
          </a:p>
          <a:p>
            <a:pPr lvl="3"/>
            <a:r>
              <a:rPr lang="de-DE" smtClean="0"/>
              <a:t>Cuarto nivel</a:t>
            </a:r>
          </a:p>
          <a:p>
            <a:pPr lvl="4"/>
            <a:r>
              <a:rPr lang="de-DE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CE764-DCD4-4348-808C-50E95F1282D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0727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CE764-DCD4-4348-808C-50E95F1282D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64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206625"/>
            <a:ext cx="3571875" cy="35083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771"/>
            <a:ext cx="9146380" cy="571577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442003"/>
            <a:ext cx="5648623" cy="1003588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de-DE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2059104"/>
            <a:ext cx="6511131" cy="274383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de-DE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mayo 26,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Haga clic para modificar el estilo de texto del patrón</a:t>
            </a:r>
          </a:p>
          <a:p>
            <a:pPr lvl="1"/>
            <a:r>
              <a:rPr lang="de-DE" smtClean="0"/>
              <a:t>Segundo nivel</a:t>
            </a:r>
          </a:p>
          <a:p>
            <a:pPr lvl="2"/>
            <a:r>
              <a:rPr lang="de-DE" smtClean="0"/>
              <a:t>Tercer nivel</a:t>
            </a:r>
          </a:p>
          <a:p>
            <a:pPr lvl="3"/>
            <a:r>
              <a:rPr lang="de-DE" smtClean="0"/>
              <a:t>Cuarto nivel</a:t>
            </a:r>
          </a:p>
          <a:p>
            <a:pPr lvl="4"/>
            <a:r>
              <a:rPr lang="de-DE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mayo 26,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3898635"/>
          </a:xfrm>
        </p:spPr>
        <p:txBody>
          <a:bodyPr vert="eaVert"/>
          <a:lstStyle/>
          <a:p>
            <a:r>
              <a:rPr lang="de-DE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3898635"/>
          </a:xfrm>
        </p:spPr>
        <p:txBody>
          <a:bodyPr vert="eaVert"/>
          <a:lstStyle/>
          <a:p>
            <a:pPr lvl="0"/>
            <a:r>
              <a:rPr lang="de-DE" smtClean="0"/>
              <a:t>Haga clic para modificar el estilo de texto del patrón</a:t>
            </a:r>
          </a:p>
          <a:p>
            <a:pPr lvl="1"/>
            <a:r>
              <a:rPr lang="de-DE" smtClean="0"/>
              <a:t>Segundo nivel</a:t>
            </a:r>
          </a:p>
          <a:p>
            <a:pPr lvl="2"/>
            <a:r>
              <a:rPr lang="de-DE" smtClean="0"/>
              <a:t>Tercer nivel</a:t>
            </a:r>
          </a:p>
          <a:p>
            <a:pPr lvl="3"/>
            <a:r>
              <a:rPr lang="de-DE" smtClean="0"/>
              <a:t>Cuarto nivel</a:t>
            </a:r>
          </a:p>
          <a:p>
            <a:pPr lvl="4"/>
            <a:r>
              <a:rPr lang="de-DE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mayo 26,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Haga clic para modificar el estilo de texto del patrón</a:t>
            </a:r>
          </a:p>
          <a:p>
            <a:pPr lvl="1"/>
            <a:r>
              <a:rPr lang="de-DE" smtClean="0"/>
              <a:t>Segundo nivel</a:t>
            </a:r>
          </a:p>
          <a:p>
            <a:pPr lvl="2"/>
            <a:r>
              <a:rPr lang="de-DE" smtClean="0"/>
              <a:t>Tercer nivel</a:t>
            </a:r>
          </a:p>
          <a:p>
            <a:pPr lvl="3"/>
            <a:r>
              <a:rPr lang="de-DE" smtClean="0"/>
              <a:t>Cuarto nivel</a:t>
            </a:r>
          </a:p>
          <a:p>
            <a:pPr lvl="4"/>
            <a:r>
              <a:rPr lang="de-DE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mayo 26,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771"/>
            <a:ext cx="9146380" cy="571577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206625"/>
            <a:ext cx="3571875" cy="35083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438948"/>
            <a:ext cx="5650992" cy="1006258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056920"/>
            <a:ext cx="6510528" cy="274320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de-DE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mayo 26,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914400"/>
            <a:ext cx="3200400" cy="30937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Haga clic para modificar el estilo de texto del patrón</a:t>
            </a:r>
          </a:p>
          <a:p>
            <a:pPr lvl="1"/>
            <a:r>
              <a:rPr lang="de-DE" smtClean="0"/>
              <a:t>Segundo nivel</a:t>
            </a:r>
          </a:p>
          <a:p>
            <a:pPr lvl="2"/>
            <a:r>
              <a:rPr lang="de-DE" smtClean="0"/>
              <a:t>Tercer nivel</a:t>
            </a:r>
          </a:p>
          <a:p>
            <a:pPr lvl="3"/>
            <a:r>
              <a:rPr lang="de-DE" smtClean="0"/>
              <a:t>Cuarto nivel</a:t>
            </a:r>
          </a:p>
          <a:p>
            <a:pPr lvl="4"/>
            <a:r>
              <a:rPr lang="de-DE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914400"/>
            <a:ext cx="3200400" cy="30937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Haga clic para modificar el estilo de texto del patrón</a:t>
            </a:r>
          </a:p>
          <a:p>
            <a:pPr lvl="1"/>
            <a:r>
              <a:rPr lang="de-DE" smtClean="0"/>
              <a:t>Segundo nivel</a:t>
            </a:r>
          </a:p>
          <a:p>
            <a:pPr lvl="2"/>
            <a:r>
              <a:rPr lang="de-DE" smtClean="0"/>
              <a:t>Tercer nivel</a:t>
            </a:r>
          </a:p>
          <a:p>
            <a:pPr lvl="3"/>
            <a:r>
              <a:rPr lang="de-DE" smtClean="0"/>
              <a:t>Cuarto nivel</a:t>
            </a:r>
          </a:p>
          <a:p>
            <a:pPr lvl="4"/>
            <a:r>
              <a:rPr lang="de-DE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mayo 26,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 para editar título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914400"/>
            <a:ext cx="3200400" cy="45720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de-DE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418207"/>
            <a:ext cx="3200400" cy="259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Haga clic para modificar el estilo de texto del patrón</a:t>
            </a:r>
          </a:p>
          <a:p>
            <a:pPr lvl="1"/>
            <a:r>
              <a:rPr lang="de-DE" smtClean="0"/>
              <a:t>Segundo nivel</a:t>
            </a:r>
          </a:p>
          <a:p>
            <a:pPr lvl="2"/>
            <a:r>
              <a:rPr lang="de-DE" smtClean="0"/>
              <a:t>Tercer nivel</a:t>
            </a:r>
          </a:p>
          <a:p>
            <a:pPr lvl="3"/>
            <a:r>
              <a:rPr lang="de-DE" smtClean="0"/>
              <a:t>Cuarto nivel</a:t>
            </a:r>
          </a:p>
          <a:p>
            <a:pPr lvl="4"/>
            <a:r>
              <a:rPr lang="de-DE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914400"/>
            <a:ext cx="3200400" cy="45720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de-DE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418207"/>
            <a:ext cx="3200400" cy="259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Haga clic para modificar el estilo de texto del patrón</a:t>
            </a:r>
          </a:p>
          <a:p>
            <a:pPr lvl="1"/>
            <a:r>
              <a:rPr lang="de-DE" smtClean="0"/>
              <a:t>Segundo nivel</a:t>
            </a:r>
          </a:p>
          <a:p>
            <a:pPr lvl="2"/>
            <a:r>
              <a:rPr lang="de-DE" smtClean="0"/>
              <a:t>Tercer nivel</a:t>
            </a:r>
          </a:p>
          <a:p>
            <a:pPr lvl="3"/>
            <a:r>
              <a:rPr lang="de-DE" smtClean="0"/>
              <a:t>Cuarto nivel</a:t>
            </a:r>
          </a:p>
          <a:p>
            <a:pPr lvl="4"/>
            <a:r>
              <a:rPr lang="de-DE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mayo 26,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mayo 26,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mayo 26,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206625"/>
            <a:ext cx="3571875" cy="35083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004889" y="-1004887"/>
            <a:ext cx="5715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313420"/>
            <a:ext cx="5212080" cy="907856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2182427"/>
            <a:ext cx="3807779" cy="27705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Haga clic para modificar el estilo de texto del patrón</a:t>
            </a:r>
          </a:p>
          <a:p>
            <a:pPr lvl="1"/>
            <a:r>
              <a:rPr lang="de-DE" smtClean="0"/>
              <a:t>Segundo nivel</a:t>
            </a:r>
          </a:p>
          <a:p>
            <a:pPr lvl="2"/>
            <a:r>
              <a:rPr lang="de-DE" smtClean="0"/>
              <a:t>Tercer nivel</a:t>
            </a:r>
          </a:p>
          <a:p>
            <a:pPr lvl="3"/>
            <a:r>
              <a:rPr lang="de-DE" smtClean="0"/>
              <a:t>Cuarto nivel</a:t>
            </a:r>
          </a:p>
          <a:p>
            <a:pPr lvl="4"/>
            <a:r>
              <a:rPr lang="de-DE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877821"/>
            <a:ext cx="5794760" cy="519428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de-DE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mayo 26,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5715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de-DE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206625"/>
            <a:ext cx="3571875" cy="35083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4206875"/>
            <a:ext cx="3571875" cy="150812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431251"/>
            <a:ext cx="5486400" cy="722870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de-DE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1817108"/>
            <a:ext cx="6096545" cy="61722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mayo 26,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4208861"/>
            <a:ext cx="3574257" cy="150614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4209410"/>
            <a:ext cx="9146380" cy="150559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04800"/>
            <a:ext cx="752094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917190"/>
            <a:ext cx="7520940" cy="2983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Haga clic para modificar el estilo de texto del patrón</a:t>
            </a:r>
          </a:p>
          <a:p>
            <a:pPr lvl="1"/>
            <a:r>
              <a:rPr lang="de-DE" smtClean="0"/>
              <a:t>Segundo nivel</a:t>
            </a:r>
          </a:p>
          <a:p>
            <a:pPr lvl="2"/>
            <a:r>
              <a:rPr lang="de-DE" smtClean="0"/>
              <a:t>Tercer nivel</a:t>
            </a:r>
          </a:p>
          <a:p>
            <a:pPr lvl="3"/>
            <a:r>
              <a:rPr lang="de-DE" smtClean="0"/>
              <a:t>Cuarto nivel</a:t>
            </a:r>
          </a:p>
          <a:p>
            <a:pPr lvl="4"/>
            <a:r>
              <a:rPr lang="de-DE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892040"/>
            <a:ext cx="2176272" cy="167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mayo 26,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5237602"/>
            <a:ext cx="472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5142352"/>
            <a:ext cx="502920" cy="41910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81" y="478550"/>
            <a:ext cx="8161229" cy="3699567"/>
          </a:xfrm>
        </p:spPr>
        <p:txBody>
          <a:bodyPr>
            <a:noAutofit/>
          </a:bodyPr>
          <a:lstStyle/>
          <a:p>
            <a:pPr algn="ctr"/>
            <a:r>
              <a:rPr lang="es-ES" sz="2000" dirty="0" err="1" smtClean="0"/>
              <a:t>Webinar</a:t>
            </a:r>
            <a:r>
              <a:rPr lang="es-ES" sz="2000" dirty="0" smtClean="0"/>
              <a:t> </a:t>
            </a:r>
            <a:r>
              <a:rPr lang="es-ES" sz="2000" dirty="0" smtClean="0"/>
              <a:t>2- </a:t>
            </a:r>
            <a:r>
              <a:rPr lang="es-ES" sz="2000" dirty="0" smtClean="0"/>
              <a:t>Programa de Salud Mental</a:t>
            </a:r>
            <a:br>
              <a:rPr lang="es-ES" sz="2000" dirty="0" smtClean="0"/>
            </a:br>
            <a:r>
              <a:rPr lang="es-ES" sz="2000" dirty="0"/>
              <a:t/>
            </a:r>
            <a:br>
              <a:rPr lang="es-ES" sz="2000" dirty="0"/>
            </a:br>
            <a:r>
              <a:rPr lang="es-ES" sz="2400" dirty="0" smtClean="0"/>
              <a:t>SALUD MENTAL Y EMOCIONAL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> para personas con enfermedades cr</a:t>
            </a:r>
            <a:r>
              <a:rPr lang="es-ES" sz="2400" dirty="0" smtClean="0"/>
              <a:t>ónicas </a:t>
            </a:r>
            <a:br>
              <a:rPr lang="es-ES" sz="2400" dirty="0" smtClean="0"/>
            </a:br>
            <a:r>
              <a:rPr lang="es-ES" sz="2400" dirty="0" smtClean="0"/>
              <a:t>y/o catastróficas</a:t>
            </a:r>
            <a:r>
              <a:rPr lang="es-ES" sz="2400" dirty="0" smtClean="0"/>
              <a:t> 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/>
              <a:t/>
            </a:r>
            <a:br>
              <a:rPr lang="es-ES" sz="2000" dirty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/>
              <a:t/>
            </a:r>
            <a:br>
              <a:rPr lang="es-ES" sz="2000" dirty="0"/>
            </a:br>
            <a:r>
              <a:rPr lang="es-ES" sz="2000" dirty="0" smtClean="0"/>
              <a:t/>
            </a:r>
            <a:br>
              <a:rPr lang="es-ES" sz="2000" dirty="0" smtClean="0"/>
            </a:br>
            <a:endParaRPr lang="es-ES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847725" y="4463406"/>
            <a:ext cx="4038600" cy="1098826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s-ES" sz="2300" dirty="0" err="1"/>
              <a:t>Psic</a:t>
            </a:r>
            <a:r>
              <a:rPr lang="es-ES" sz="2300" dirty="0"/>
              <a:t>. Daniela Suárez C</a:t>
            </a:r>
            <a:r>
              <a:rPr lang="es-ES" sz="2300" dirty="0" smtClean="0"/>
              <a:t>.</a:t>
            </a:r>
          </a:p>
          <a:p>
            <a:pPr algn="r"/>
            <a:r>
              <a:rPr lang="es-ES" sz="1500" dirty="0" smtClean="0"/>
              <a:t>MSc. Cuidados Paliativos</a:t>
            </a:r>
          </a:p>
          <a:p>
            <a:endParaRPr lang="es-ES" dirty="0" smtClean="0"/>
          </a:p>
          <a:p>
            <a:pPr algn="r"/>
            <a:r>
              <a:rPr lang="es-ES" sz="1800" dirty="0" smtClean="0"/>
              <a:t>Quito, </a:t>
            </a:r>
            <a:r>
              <a:rPr lang="es-ES" sz="1800" dirty="0" smtClean="0"/>
              <a:t>28 </a:t>
            </a:r>
            <a:r>
              <a:rPr lang="es-ES" sz="1800" dirty="0" smtClean="0"/>
              <a:t>de Mayo de 2020</a:t>
            </a:r>
            <a:endParaRPr lang="es-ES" sz="1800" dirty="0"/>
          </a:p>
        </p:txBody>
      </p:sp>
      <p:pic>
        <p:nvPicPr>
          <p:cNvPr id="5" name="Imagen 4" descr="ejemplos-de-autocuida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06" y="2306692"/>
            <a:ext cx="2629321" cy="187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4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/>
                </a:solidFill>
              </a:rPr>
              <a:t>Sin embargo</a:t>
            </a:r>
            <a:r>
              <a:rPr lang="mr-IN" dirty="0" smtClean="0">
                <a:solidFill>
                  <a:schemeClr val="bg2"/>
                </a:solidFill>
              </a:rPr>
              <a:t>…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5" name="Marcador de texto vertical 4"/>
          <p:cNvSpPr>
            <a:spLocks noGrp="1"/>
          </p:cNvSpPr>
          <p:nvPr>
            <p:ph type="body" orient="vert" idx="1"/>
          </p:nvPr>
        </p:nvSpPr>
        <p:spPr>
          <a:xfrm>
            <a:off x="478540" y="917190"/>
            <a:ext cx="2457112" cy="2983208"/>
          </a:xfrm>
        </p:spPr>
        <p:txBody>
          <a:bodyPr vert="horz">
            <a:normAutofit/>
          </a:bodyPr>
          <a:lstStyle/>
          <a:p>
            <a:r>
              <a:rPr lang="es-ES" dirty="0" smtClean="0"/>
              <a:t>	</a:t>
            </a:r>
          </a:p>
          <a:p>
            <a:r>
              <a:rPr lang="es-ES" sz="1800" dirty="0" smtClean="0"/>
              <a:t>Balance en nuestros pensamientos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3569425" y="1012319"/>
            <a:ext cx="1771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Di</a:t>
            </a:r>
            <a:r>
              <a:rPr lang="es-ES" dirty="0" smtClean="0"/>
              <a:t>álogo interno y mensajes</a:t>
            </a:r>
          </a:p>
          <a:p>
            <a:endParaRPr lang="es-ES" dirty="0"/>
          </a:p>
        </p:txBody>
      </p:sp>
      <p:pic>
        <p:nvPicPr>
          <p:cNvPr id="9" name="Imagen 8" descr="Los-clientes-hablan-en-“positivo-negativo-y-neutro”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0" y="2220616"/>
            <a:ext cx="1837246" cy="124887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425" y="2078126"/>
            <a:ext cx="1771006" cy="1771006"/>
          </a:xfrm>
          <a:prstGeom prst="rect">
            <a:avLst/>
          </a:prstGeom>
        </p:spPr>
      </p:pic>
      <p:pic>
        <p:nvPicPr>
          <p:cNvPr id="11" name="Imagen 10" descr="aide-creation-site-web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53" y="1383437"/>
            <a:ext cx="1904500" cy="2516961"/>
          </a:xfrm>
          <a:prstGeom prst="rect">
            <a:avLst/>
          </a:prstGeom>
        </p:spPr>
      </p:pic>
      <p:sp>
        <p:nvSpPr>
          <p:cNvPr id="12" name="Más 11"/>
          <p:cNvSpPr/>
          <p:nvPr/>
        </p:nvSpPr>
        <p:spPr>
          <a:xfrm>
            <a:off x="2760801" y="2437039"/>
            <a:ext cx="561362" cy="58151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Igual 12"/>
          <p:cNvSpPr/>
          <p:nvPr/>
        </p:nvSpPr>
        <p:spPr>
          <a:xfrm>
            <a:off x="5632032" y="2549203"/>
            <a:ext cx="588971" cy="469348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2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303690" y="304800"/>
            <a:ext cx="5613626" cy="457200"/>
          </a:xfrm>
        </p:spPr>
        <p:txBody>
          <a:bodyPr/>
          <a:lstStyle/>
          <a:p>
            <a:r>
              <a:rPr lang="es-ES" dirty="0" smtClean="0">
                <a:solidFill>
                  <a:srgbClr val="FC0280"/>
                </a:solidFill>
              </a:rPr>
              <a:t>		ACEPTACI</a:t>
            </a:r>
            <a:r>
              <a:rPr lang="es-ES" dirty="0" smtClean="0">
                <a:solidFill>
                  <a:srgbClr val="FC0280"/>
                </a:solidFill>
              </a:rPr>
              <a:t>ÓN</a:t>
            </a:r>
            <a:endParaRPr lang="es-ES" dirty="0">
              <a:solidFill>
                <a:srgbClr val="FC0280"/>
              </a:solidFill>
            </a:endParaRPr>
          </a:p>
        </p:txBody>
      </p:sp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303689" y="1131958"/>
            <a:ext cx="5705654" cy="2768440"/>
          </a:xfrm>
        </p:spPr>
        <p:txBody>
          <a:bodyPr>
            <a:noAutofit/>
          </a:bodyPr>
          <a:lstStyle/>
          <a:p>
            <a:pPr algn="ctr"/>
            <a:r>
              <a:rPr lang="es-ES" sz="1800" dirty="0" smtClean="0"/>
              <a:t>Si no </a:t>
            </a:r>
            <a:r>
              <a:rPr lang="es-ES" sz="1800" dirty="0"/>
              <a:t>tenemos control sobre las circunstancias </a:t>
            </a:r>
            <a:endParaRPr lang="es-ES" sz="1800" dirty="0" smtClean="0"/>
          </a:p>
          <a:p>
            <a:pPr algn="ctr"/>
            <a:r>
              <a:rPr lang="es-ES" sz="1800" dirty="0" smtClean="0"/>
              <a:t>y su impacto sobre </a:t>
            </a:r>
            <a:r>
              <a:rPr lang="es-ES" sz="1800" dirty="0"/>
              <a:t>nuestras </a:t>
            </a:r>
            <a:r>
              <a:rPr lang="es-ES" sz="1800" dirty="0" smtClean="0"/>
              <a:t>vidas:</a:t>
            </a:r>
          </a:p>
          <a:p>
            <a:pPr algn="r"/>
            <a:r>
              <a:rPr lang="es-ES" sz="1800" dirty="0" smtClean="0"/>
              <a:t> </a:t>
            </a:r>
          </a:p>
          <a:p>
            <a:pPr algn="ctr"/>
            <a:r>
              <a:rPr lang="es-ES" sz="1800" dirty="0" smtClean="0"/>
              <a:t>¿Por qu</a:t>
            </a:r>
            <a:r>
              <a:rPr lang="es-ES" sz="1800" dirty="0" smtClean="0"/>
              <a:t>é no elegir </a:t>
            </a:r>
            <a:r>
              <a:rPr lang="es-ES" sz="1800" dirty="0" smtClean="0"/>
              <a:t>la </a:t>
            </a:r>
            <a:r>
              <a:rPr lang="es-ES" sz="1800" dirty="0"/>
              <a:t>manera como </a:t>
            </a:r>
            <a:r>
              <a:rPr lang="es-ES" sz="1800" dirty="0" smtClean="0"/>
              <a:t>vamos a reaccionar?</a:t>
            </a:r>
          </a:p>
          <a:p>
            <a:pPr algn="ctr"/>
            <a:endParaRPr lang="es-ES" sz="1800" dirty="0"/>
          </a:p>
          <a:p>
            <a:pPr algn="ctr"/>
            <a:r>
              <a:rPr lang="es-E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conocimiento es una herramienta que me ayuda a adaptarme</a:t>
            </a:r>
            <a:endParaRPr lang="es-ES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Imagen 12" descr="acep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46" y="377319"/>
            <a:ext cx="2642309" cy="35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 descr="masp-metodo-de-analise-e-solucao-de-problemas-parte-1-img-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" r="7384"/>
          <a:stretch>
            <a:fillRect/>
          </a:stretch>
        </p:blipFill>
        <p:spPr>
          <a:xfrm>
            <a:off x="1886547" y="1172710"/>
            <a:ext cx="5457575" cy="2835728"/>
          </a:xfr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77940" y="304800"/>
            <a:ext cx="7165959" cy="457200"/>
          </a:xfrm>
        </p:spPr>
        <p:txBody>
          <a:bodyPr/>
          <a:lstStyle/>
          <a:p>
            <a:pPr marL="514350" indent="-514350">
              <a:buFont typeface="+mj-ea"/>
              <a:buAutoNum type="circleNumDbPlain" startAt="2"/>
            </a:pPr>
            <a:r>
              <a:rPr lang="es-ES_tradnl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Habilidades </a:t>
            </a:r>
            <a:r>
              <a:rPr lang="es-ES_tradnl" b="1" i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para gestionar </a:t>
            </a:r>
            <a:r>
              <a:rPr lang="es-ES_tradnl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soluciones </a:t>
            </a:r>
            <a:endParaRPr lang="es-ES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056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xfrm>
            <a:off x="506147" y="478551"/>
            <a:ext cx="3782295" cy="364434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ES_tradnl" dirty="0" smtClean="0"/>
              <a:t>Ante situaciones </a:t>
            </a:r>
            <a:r>
              <a:rPr lang="es-ES_tradnl" dirty="0"/>
              <a:t>de </a:t>
            </a:r>
            <a:r>
              <a:rPr lang="es-ES_tradnl" dirty="0" smtClean="0"/>
              <a:t>estrés</a:t>
            </a:r>
          </a:p>
          <a:p>
            <a:pPr algn="just"/>
            <a:r>
              <a:rPr lang="es-ES_tradnl" dirty="0" smtClean="0"/>
              <a:t>reaccionamos a </a:t>
            </a:r>
            <a:r>
              <a:rPr lang="es-ES_tradnl" dirty="0"/>
              <a:t>través de </a:t>
            </a:r>
            <a:r>
              <a:rPr lang="es-ES_tradnl" dirty="0" smtClean="0"/>
              <a:t>estrategias</a:t>
            </a:r>
          </a:p>
          <a:p>
            <a:pPr algn="just"/>
            <a:r>
              <a:rPr lang="es-ES_tradnl" dirty="0" smtClean="0"/>
              <a:t>de supervivencia:</a:t>
            </a:r>
          </a:p>
          <a:p>
            <a:pPr>
              <a:buFont typeface="Arial"/>
              <a:buChar char="•"/>
            </a:pPr>
            <a:r>
              <a:rPr lang="es-ES_tradnl" dirty="0" smtClean="0"/>
              <a:t>Huida</a:t>
            </a:r>
          </a:p>
          <a:p>
            <a:pPr>
              <a:buFont typeface="Arial"/>
              <a:buChar char="•"/>
            </a:pPr>
            <a:r>
              <a:rPr lang="es-ES_tradnl" dirty="0" smtClean="0"/>
              <a:t>Parálisis</a:t>
            </a:r>
          </a:p>
          <a:p>
            <a:pPr>
              <a:buFont typeface="Arial"/>
              <a:buChar char="•"/>
            </a:pPr>
            <a:r>
              <a:rPr lang="es-ES_tradnl" dirty="0" smtClean="0"/>
              <a:t>Defensa</a:t>
            </a:r>
          </a:p>
          <a:p>
            <a:pPr marL="0" indent="0"/>
            <a:endParaRPr lang="es-ES_tradnl" dirty="0" smtClean="0"/>
          </a:p>
          <a:p>
            <a:pPr marL="0" indent="0" algn="ctr"/>
            <a:r>
              <a:rPr lang="es-ES_tradnl" dirty="0" smtClean="0">
                <a:solidFill>
                  <a:schemeClr val="accent6"/>
                </a:solidFill>
              </a:rPr>
              <a:t>Alguna vez fueron </a:t>
            </a:r>
            <a:r>
              <a:rPr lang="es-ES_tradnl" dirty="0">
                <a:solidFill>
                  <a:schemeClr val="accent6"/>
                </a:solidFill>
              </a:rPr>
              <a:t>de </a:t>
            </a:r>
            <a:r>
              <a:rPr lang="es-ES_tradnl" dirty="0" smtClean="0">
                <a:solidFill>
                  <a:schemeClr val="accent6"/>
                </a:solidFill>
              </a:rPr>
              <a:t>ayuda</a:t>
            </a:r>
            <a:endParaRPr lang="es-ES_tradnl" dirty="0">
              <a:solidFill>
                <a:schemeClr val="accent6"/>
              </a:solidFill>
            </a:endParaRPr>
          </a:p>
          <a:p>
            <a:pPr marL="0" indent="0"/>
            <a:endParaRPr lang="es-ES_tradnl" dirty="0" smtClean="0"/>
          </a:p>
          <a:p>
            <a:pPr marL="0" indent="0" algn="ctr"/>
            <a:r>
              <a:rPr lang="es-ES_tradnl" dirty="0" smtClean="0">
                <a:solidFill>
                  <a:schemeClr val="bg2"/>
                </a:solidFill>
              </a:rPr>
              <a:t>Pero la </a:t>
            </a:r>
            <a:r>
              <a:rPr lang="es-ES_tradnl" i="1" u="sng" dirty="0" smtClean="0">
                <a:solidFill>
                  <a:schemeClr val="bg2"/>
                </a:solidFill>
              </a:rPr>
              <a:t>rigidez</a:t>
            </a:r>
            <a:r>
              <a:rPr lang="es-ES_tradnl" dirty="0" smtClean="0">
                <a:solidFill>
                  <a:schemeClr val="bg2"/>
                </a:solidFill>
              </a:rPr>
              <a:t> no </a:t>
            </a:r>
            <a:r>
              <a:rPr lang="es-ES_tradnl" dirty="0">
                <a:solidFill>
                  <a:schemeClr val="bg2"/>
                </a:solidFill>
              </a:rPr>
              <a:t>nos </a:t>
            </a:r>
            <a:r>
              <a:rPr lang="es-ES_tradnl" dirty="0" smtClean="0">
                <a:solidFill>
                  <a:schemeClr val="bg2"/>
                </a:solidFill>
              </a:rPr>
              <a:t>permite adaptarnos en </a:t>
            </a:r>
            <a:r>
              <a:rPr lang="es-ES_tradnl" dirty="0">
                <a:solidFill>
                  <a:schemeClr val="bg2"/>
                </a:solidFill>
              </a:rPr>
              <a:t>situaciones como la </a:t>
            </a:r>
            <a:r>
              <a:rPr lang="es-ES_tradnl" dirty="0" smtClean="0">
                <a:solidFill>
                  <a:schemeClr val="bg2"/>
                </a:solidFill>
              </a:rPr>
              <a:t>actual </a:t>
            </a:r>
            <a:endParaRPr lang="es-ES_tradnl" dirty="0">
              <a:solidFill>
                <a:schemeClr val="bg2"/>
              </a:solidFill>
            </a:endParaRPr>
          </a:p>
          <a:p>
            <a:endParaRPr lang="es-ES" dirty="0"/>
          </a:p>
        </p:txBody>
      </p:sp>
      <p:pic>
        <p:nvPicPr>
          <p:cNvPr id="11" name="Marcador de contenido 10" descr="1da19c4e1ad904f0a7efe4218f2b51c0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" b="1662"/>
          <a:stretch>
            <a:fillRect/>
          </a:stretch>
        </p:blipFill>
        <p:spPr>
          <a:xfrm>
            <a:off x="5114135" y="376126"/>
            <a:ext cx="3757235" cy="3631994"/>
          </a:xfrm>
        </p:spPr>
      </p:pic>
    </p:spTree>
    <p:extLst>
      <p:ext uri="{BB962C8B-B14F-4D97-AF65-F5344CB8AC3E}">
        <p14:creationId xmlns:p14="http://schemas.microsoft.com/office/powerpoint/2010/main" val="343829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vertical 4"/>
          <p:cNvSpPr>
            <a:spLocks noGrp="1"/>
          </p:cNvSpPr>
          <p:nvPr>
            <p:ph type="title" orient="vert"/>
          </p:nvPr>
        </p:nvSpPr>
        <p:spPr>
          <a:xfrm>
            <a:off x="7895888" y="228866"/>
            <a:ext cx="1012294" cy="3898635"/>
          </a:xfrm>
        </p:spPr>
        <p:txBody>
          <a:bodyPr/>
          <a:lstStyle/>
          <a:p>
            <a:pPr algn="ctr"/>
            <a:r>
              <a:rPr lang="es-ES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FLEXIBILIDAD</a:t>
            </a:r>
            <a:endParaRPr lang="es-ES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Marcador de texto vertical 5"/>
          <p:cNvSpPr>
            <a:spLocks noGrp="1"/>
          </p:cNvSpPr>
          <p:nvPr>
            <p:ph type="body" orient="vert" idx="1"/>
          </p:nvPr>
        </p:nvSpPr>
        <p:spPr>
          <a:xfrm>
            <a:off x="395715" y="727029"/>
            <a:ext cx="7500173" cy="3400472"/>
          </a:xfrm>
        </p:spPr>
        <p:txBody>
          <a:bodyPr vert="horz">
            <a:normAutofit/>
          </a:bodyPr>
          <a:lstStyle/>
          <a:p>
            <a:pPr>
              <a:buFont typeface="Wingdings" charset="2"/>
              <a:buChar char="²"/>
            </a:pPr>
            <a:r>
              <a:rPr lang="es-ES_tradnl" dirty="0"/>
              <a:t>Existe una gran diferencia entre sobrevivir a los momentos difíciles y avanzar a partir de ellos y desarrollar nuestros </a:t>
            </a:r>
            <a:r>
              <a:rPr lang="es-ES_tradnl" dirty="0" smtClean="0"/>
              <a:t>recursos.</a:t>
            </a:r>
          </a:p>
          <a:p>
            <a:pPr>
              <a:buFont typeface="Wingdings" charset="2"/>
              <a:buChar char="²"/>
            </a:pPr>
            <a:r>
              <a:rPr lang="es-ES_tradnl" dirty="0" smtClean="0"/>
              <a:t>Peque</a:t>
            </a:r>
            <a:r>
              <a:rPr lang="es-ES_tradnl" dirty="0" smtClean="0"/>
              <a:t>ños y granes ajustes para no perder el equilibrio.</a:t>
            </a:r>
          </a:p>
          <a:p>
            <a:pPr>
              <a:buFont typeface="Wingdings" charset="2"/>
              <a:buChar char="²"/>
            </a:pPr>
            <a:r>
              <a:rPr lang="es-ES_tradnl" dirty="0" smtClean="0"/>
              <a:t>Nuevos caminos que quizás nunca hubiéramos descubierto.</a:t>
            </a:r>
          </a:p>
          <a:p>
            <a:pPr>
              <a:buFont typeface="Wingdings" charset="2"/>
              <a:buChar char="²"/>
            </a:pPr>
            <a:r>
              <a:rPr lang="es-ES_tradnl" dirty="0" smtClean="0"/>
              <a:t>Genera un grado de ansiedad y temor.</a:t>
            </a:r>
          </a:p>
          <a:p>
            <a:pPr>
              <a:buFont typeface="Wingdings" charset="2"/>
              <a:buChar char="²"/>
            </a:pPr>
            <a:r>
              <a:rPr lang="es-ES" dirty="0" smtClean="0"/>
              <a:t>Pone en marcha recursos internos.</a:t>
            </a:r>
          </a:p>
          <a:p>
            <a:pPr>
              <a:buFont typeface="Wingdings" charset="2"/>
              <a:buChar char="²"/>
            </a:pPr>
            <a:r>
              <a:rPr lang="es-ES" dirty="0" smtClean="0"/>
              <a:t>Descubrir aquellas capacidades que SI TENEMOS.</a:t>
            </a:r>
          </a:p>
          <a:p>
            <a:pPr>
              <a:buFont typeface="Wingdings" charset="2"/>
              <a:buChar char="²"/>
            </a:pPr>
            <a:r>
              <a:rPr lang="es-ES" dirty="0" smtClean="0"/>
              <a:t>Aprender a improvisar.</a:t>
            </a:r>
            <a:endParaRPr lang="es-ES" dirty="0"/>
          </a:p>
        </p:txBody>
      </p:sp>
      <p:pic>
        <p:nvPicPr>
          <p:cNvPr id="7" name="Imagen 6" descr="adaptarse-al-cambio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46" y="3276233"/>
            <a:ext cx="407051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68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ea"/>
              <a:buAutoNum type="circleNumDbPlain" startAt="3"/>
            </a:pPr>
            <a:r>
              <a:rPr lang="es-ES" b="1" i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significado que le damos a las vivencias</a:t>
            </a:r>
            <a:r>
              <a:rPr lang="es-ES_tradnl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s-ES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 rot="20854279">
            <a:off x="444652" y="1082099"/>
            <a:ext cx="6837672" cy="263932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2000" dirty="0" smtClean="0">
                <a:ln/>
                <a:solidFill>
                  <a:schemeClr val="accent3"/>
                </a:solidFill>
              </a:rPr>
              <a:t>¿ QU</a:t>
            </a:r>
            <a:r>
              <a:rPr lang="es-ES" sz="2000" dirty="0" smtClean="0">
                <a:ln/>
                <a:solidFill>
                  <a:schemeClr val="accent3"/>
                </a:solidFill>
              </a:rPr>
              <a:t>É </a:t>
            </a:r>
            <a:r>
              <a:rPr lang="es-ES" sz="2000" dirty="0" smtClean="0">
                <a:ln/>
                <a:solidFill>
                  <a:schemeClr val="accent3"/>
                </a:solidFill>
              </a:rPr>
              <a:t>PROP</a:t>
            </a:r>
            <a:r>
              <a:rPr lang="es-ES" sz="2000" dirty="0" smtClean="0">
                <a:ln/>
                <a:solidFill>
                  <a:schemeClr val="accent3"/>
                </a:solidFill>
              </a:rPr>
              <a:t>ÓSITO TIENE ESTO EN MI VIDA?    </a:t>
            </a:r>
            <a:endParaRPr lang="es-ES" sz="2000" strike="sngStrike" dirty="0" smtClean="0">
              <a:ln/>
              <a:solidFill>
                <a:schemeClr val="accent3"/>
              </a:solidFill>
            </a:endParaRPr>
          </a:p>
          <a:p>
            <a:r>
              <a:rPr lang="es-ES" sz="2000" dirty="0">
                <a:ln/>
                <a:solidFill>
                  <a:schemeClr val="accent3"/>
                </a:solidFill>
              </a:rPr>
              <a:t>¿</a:t>
            </a:r>
            <a:r>
              <a:rPr lang="es-ES" sz="2000" dirty="0" smtClean="0">
                <a:ln/>
                <a:solidFill>
                  <a:schemeClr val="accent3"/>
                </a:solidFill>
              </a:rPr>
              <a:t>QUÉ PUEDO APRENDER DE ESTA SITUACIÓN?</a:t>
            </a:r>
          </a:p>
          <a:p>
            <a:r>
              <a:rPr lang="es-ES" sz="2000" dirty="0" smtClean="0">
                <a:ln/>
                <a:solidFill>
                  <a:schemeClr val="accent3"/>
                </a:solidFill>
              </a:rPr>
              <a:t>¿QU</a:t>
            </a:r>
            <a:r>
              <a:rPr lang="es-ES" sz="2000" dirty="0" smtClean="0">
                <a:ln/>
                <a:solidFill>
                  <a:schemeClr val="accent3"/>
                </a:solidFill>
              </a:rPr>
              <a:t>É HAY DE POSITIVO EN TODO ESTO?</a:t>
            </a:r>
          </a:p>
          <a:p>
            <a:r>
              <a:rPr lang="es-ES" sz="2000" dirty="0" smtClean="0">
                <a:ln/>
                <a:solidFill>
                  <a:schemeClr val="accent3"/>
                </a:solidFill>
              </a:rPr>
              <a:t>¿ES </a:t>
            </a:r>
            <a:r>
              <a:rPr lang="es-ES" sz="2000" dirty="0" smtClean="0">
                <a:ln/>
                <a:solidFill>
                  <a:schemeClr val="accent3"/>
                </a:solidFill>
              </a:rPr>
              <a:t>ÉSTA UNA OPORTUNIDAD?</a:t>
            </a:r>
          </a:p>
          <a:p>
            <a:r>
              <a:rPr lang="es-ES" sz="2000" dirty="0" smtClean="0">
                <a:ln/>
                <a:solidFill>
                  <a:schemeClr val="accent3"/>
                </a:solidFill>
              </a:rPr>
              <a:t>¿MENTALIDAD DE ABUNDANCIA O MENTALIDAD DE ESCASEZ?</a:t>
            </a:r>
            <a:endParaRPr lang="es-ES" sz="2000" dirty="0" smtClean="0">
              <a:ln/>
              <a:solidFill>
                <a:schemeClr val="accent3"/>
              </a:solidFill>
            </a:endParaRPr>
          </a:p>
          <a:p>
            <a:endParaRPr lang="es-ES" dirty="0" smtClean="0">
              <a:ln/>
              <a:solidFill>
                <a:schemeClr val="accent3"/>
              </a:solidFill>
            </a:endParaRPr>
          </a:p>
          <a:p>
            <a:endParaRPr lang="es-ES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800701" y="4730290"/>
            <a:ext cx="4809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OJO: </a:t>
            </a:r>
            <a:r>
              <a:rPr lang="es-ES" sz="2800" b="1" dirty="0"/>
              <a:t>(</a:t>
            </a:r>
            <a:r>
              <a:rPr lang="es-ES" sz="2800" b="1" strike="sngStrike" dirty="0"/>
              <a:t>“TODO PASA POR ALGO”)</a:t>
            </a:r>
            <a:endParaRPr lang="es-ES" sz="2800" b="1" dirty="0"/>
          </a:p>
        </p:txBody>
      </p:sp>
      <p:pic>
        <p:nvPicPr>
          <p:cNvPr id="7" name="Imagen 6" descr="icon_preknowledg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13" y="2586014"/>
            <a:ext cx="1927425" cy="201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6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Via-Lattea-720x479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3" r="15593"/>
          <a:stretch>
            <a:fillRect/>
          </a:stretch>
        </p:blipFill>
        <p:spPr>
          <a:xfrm>
            <a:off x="427245" y="1039928"/>
            <a:ext cx="3200400" cy="2968192"/>
          </a:xfrm>
        </p:spPr>
      </p:pic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3874323" y="1039928"/>
            <a:ext cx="4868211" cy="296819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Wingdings" charset="2"/>
              <a:buChar char="v"/>
            </a:pPr>
            <a:r>
              <a:rPr lang="es-ES" dirty="0" smtClean="0"/>
              <a:t>Creencias y filosof</a:t>
            </a:r>
            <a:r>
              <a:rPr lang="es-ES" dirty="0" smtClean="0"/>
              <a:t>ía de vida</a:t>
            </a:r>
          </a:p>
          <a:p>
            <a:pPr marL="457200" indent="-457200">
              <a:buFont typeface="Wingdings" charset="2"/>
              <a:buChar char="v"/>
            </a:pPr>
            <a:r>
              <a:rPr lang="es-ES" dirty="0" smtClean="0"/>
              <a:t>Conectarnos y amigarnos con la realidad</a:t>
            </a:r>
          </a:p>
          <a:p>
            <a:pPr marL="457200" indent="-457200">
              <a:buFont typeface="Wingdings" charset="2"/>
              <a:buChar char="v"/>
            </a:pPr>
            <a:r>
              <a:rPr lang="es-ES" dirty="0" smtClean="0"/>
              <a:t>Valor intr</a:t>
            </a:r>
            <a:r>
              <a:rPr lang="es-ES" dirty="0" smtClean="0"/>
              <a:t>ínseco</a:t>
            </a:r>
          </a:p>
          <a:p>
            <a:pPr marL="457200" indent="-457200">
              <a:buFont typeface="Wingdings" charset="2"/>
              <a:buChar char="v"/>
            </a:pPr>
            <a:r>
              <a:rPr lang="es-ES" dirty="0" smtClean="0"/>
              <a:t>No es pasividad</a:t>
            </a:r>
          </a:p>
          <a:p>
            <a:pPr marL="457200" indent="-457200">
              <a:buFont typeface="Wingdings" charset="2"/>
              <a:buChar char="v"/>
            </a:pPr>
            <a:r>
              <a:rPr lang="es-ES" dirty="0" smtClean="0"/>
              <a:t>Análisis profundo</a:t>
            </a:r>
          </a:p>
          <a:p>
            <a:pPr marL="457200" indent="-457200">
              <a:buFont typeface="Wingdings" charset="2"/>
              <a:buChar char="v"/>
            </a:pPr>
            <a:r>
              <a:rPr lang="es-ES" dirty="0" smtClean="0"/>
              <a:t>Control de mi reacción y seguridad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ESPIRITUALIDAD</a:t>
            </a:r>
            <a:endParaRPr lang="es-ES" sz="3200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874323" y="4490201"/>
            <a:ext cx="504192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IMPORTANCIA DEL AUTOCUIDADO INTEGRAL DE MI SALUD</a:t>
            </a:r>
            <a:endParaRPr lang="es-E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321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10" descr="Viktor_Frankl-fras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56" r="-12656"/>
          <a:stretch>
            <a:fillRect/>
          </a:stretch>
        </p:blipFill>
        <p:spPr>
          <a:xfrm>
            <a:off x="822960" y="441739"/>
            <a:ext cx="7520940" cy="3458659"/>
          </a:xfrm>
        </p:spPr>
      </p:pic>
      <p:sp>
        <p:nvSpPr>
          <p:cNvPr id="12" name="CuadroTexto 11"/>
          <p:cNvSpPr txBox="1"/>
          <p:nvPr/>
        </p:nvSpPr>
        <p:spPr>
          <a:xfrm>
            <a:off x="3598243" y="4720479"/>
            <a:ext cx="492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“EL HOMBRE EN BUSCA EN BUSCA DE SENTIDO”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4702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AUTOCUIDADO EMOCIONAL</a:t>
            </a:r>
            <a:endParaRPr lang="es-E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8108" y="2300724"/>
            <a:ext cx="3846714" cy="184058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s-ES" sz="1800" dirty="0" smtClean="0">
                <a:solidFill>
                  <a:schemeClr val="accent6">
                    <a:lumMod val="75000"/>
                  </a:schemeClr>
                </a:solidFill>
              </a:rPr>
              <a:t>Detenerme y reconocer mis necesidades y emociones</a:t>
            </a:r>
          </a:p>
          <a:p>
            <a:pPr>
              <a:buFont typeface="Wingdings" charset="2"/>
              <a:buChar char="§"/>
            </a:pPr>
            <a:r>
              <a:rPr lang="es-ES" sz="1800" dirty="0" smtClean="0">
                <a:solidFill>
                  <a:schemeClr val="accent6">
                    <a:lumMod val="75000"/>
                  </a:schemeClr>
                </a:solidFill>
              </a:rPr>
              <a:t>Hacer algo en beneficio propio</a:t>
            </a:r>
          </a:p>
          <a:p>
            <a:pPr>
              <a:buFont typeface="Wingdings" charset="2"/>
              <a:buChar char="§"/>
            </a:pPr>
            <a:r>
              <a:rPr lang="es-ES" sz="1800" dirty="0" smtClean="0">
                <a:solidFill>
                  <a:schemeClr val="accent6">
                    <a:lumMod val="75000"/>
                  </a:schemeClr>
                </a:solidFill>
              </a:rPr>
              <a:t>Debe ser un h</a:t>
            </a:r>
            <a:r>
              <a:rPr lang="es-ES" sz="1800" dirty="0" smtClean="0">
                <a:solidFill>
                  <a:schemeClr val="accent6">
                    <a:lumMod val="75000"/>
                  </a:schemeClr>
                </a:solidFill>
              </a:rPr>
              <a:t>ábito y mi prioridad de por vida</a:t>
            </a:r>
            <a:endParaRPr lang="es-ES" sz="1800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 descr="high-4259761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18" y="953125"/>
            <a:ext cx="1188042" cy="12116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821" y="1049584"/>
            <a:ext cx="1096327" cy="109632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600" y="1049584"/>
            <a:ext cx="1096327" cy="109632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760148" y="2300725"/>
            <a:ext cx="41298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Comprender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la función adaptativa de las emociones</a:t>
            </a:r>
          </a:p>
          <a:p>
            <a:pPr marL="285750" indent="-285750">
              <a:buFont typeface="Wingdings" charset="2"/>
              <a:buChar char="§"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El estrés activa una señal de alarma </a:t>
            </a:r>
          </a:p>
          <a:p>
            <a:pPr marL="285750" indent="-285750">
              <a:buFont typeface="Wingdings" charset="2"/>
              <a:buChar char="§"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El estrés elevado desencadena respuestas y consecuencias negativas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673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10"/>
          <p:cNvSpPr>
            <a:spLocks noGrp="1"/>
          </p:cNvSpPr>
          <p:nvPr>
            <p:ph sz="half" idx="1"/>
          </p:nvPr>
        </p:nvSpPr>
        <p:spPr>
          <a:xfrm>
            <a:off x="377309" y="1049130"/>
            <a:ext cx="4774560" cy="307376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s-ES" dirty="0" smtClean="0">
                <a:solidFill>
                  <a:schemeClr val="accent6"/>
                </a:solidFill>
              </a:rPr>
              <a:t>Reconocer nuestras emociones, conectarnos con ellas y gestionarlas</a:t>
            </a:r>
          </a:p>
          <a:p>
            <a:pPr marL="457200" indent="-457200">
              <a:buFont typeface="Arial"/>
              <a:buChar char="•"/>
            </a:pPr>
            <a:r>
              <a:rPr lang="es-ES" dirty="0" smtClean="0"/>
              <a:t>Comunicaci</a:t>
            </a:r>
            <a:r>
              <a:rPr lang="es-ES" dirty="0" smtClean="0"/>
              <a:t>ón basada en el respeto y la confianza</a:t>
            </a:r>
          </a:p>
          <a:p>
            <a:pPr marL="457200" indent="-457200">
              <a:buFont typeface="Arial"/>
              <a:buChar char="•"/>
            </a:pPr>
            <a:r>
              <a:rPr lang="es-ES" dirty="0" smtClean="0">
                <a:solidFill>
                  <a:schemeClr val="accent6"/>
                </a:solidFill>
              </a:rPr>
              <a:t>Compartir pensamientos y sentimientos</a:t>
            </a:r>
          </a:p>
          <a:p>
            <a:pPr marL="457200" indent="-457200">
              <a:buFont typeface="Arial"/>
              <a:buChar char="•"/>
            </a:pPr>
            <a:r>
              <a:rPr lang="es-ES" dirty="0" smtClean="0">
                <a:solidFill>
                  <a:srgbClr val="113966"/>
                </a:solidFill>
              </a:rPr>
              <a:t>Cuidar del otro y dejarnos cuidar</a:t>
            </a:r>
          </a:p>
          <a:p>
            <a:pPr marL="457200" indent="-457200">
              <a:buFont typeface="Arial"/>
              <a:buChar char="•"/>
            </a:pPr>
            <a:r>
              <a:rPr lang="es-ES" dirty="0" smtClean="0">
                <a:solidFill>
                  <a:schemeClr val="accent6"/>
                </a:solidFill>
              </a:rPr>
              <a:t>Agradecimiento/Gratitud</a:t>
            </a:r>
          </a:p>
          <a:p>
            <a:pPr marL="457200" indent="-457200">
              <a:buFont typeface="Arial"/>
              <a:buChar char="•"/>
            </a:pPr>
            <a:endParaRPr lang="es-ES" dirty="0" smtClean="0">
              <a:solidFill>
                <a:schemeClr val="accent6"/>
              </a:solidFill>
            </a:endParaRPr>
          </a:p>
          <a:p>
            <a:endParaRPr lang="es-ES" dirty="0"/>
          </a:p>
        </p:txBody>
      </p:sp>
      <p:pic>
        <p:nvPicPr>
          <p:cNvPr id="13" name="Marcador de contenido 12" descr="apoyomutuo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44" r="-14544"/>
          <a:stretch>
            <a:fillRect/>
          </a:stretch>
        </p:blipFill>
        <p:spPr>
          <a:xfrm>
            <a:off x="5151869" y="1150938"/>
            <a:ext cx="3488894" cy="2530221"/>
          </a:xfr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/>
                </a:solidFill>
              </a:rPr>
              <a:t>CUANDO LAS COSAS ME SOBREPASAN</a:t>
            </a:r>
            <a:r>
              <a:rPr lang="mr-IN" dirty="0" smtClean="0">
                <a:solidFill>
                  <a:schemeClr val="bg2"/>
                </a:solidFill>
              </a:rPr>
              <a:t>…</a:t>
            </a:r>
            <a:endParaRPr lang="es-E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2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243192" y="914400"/>
            <a:ext cx="3200400" cy="3093720"/>
          </a:xfrm>
        </p:spPr>
        <p:txBody>
          <a:bodyPr/>
          <a:lstStyle/>
          <a:p>
            <a:pPr algn="ctr"/>
            <a:r>
              <a:rPr lang="es-ES" dirty="0" smtClean="0"/>
              <a:t>Personas vulnerables</a:t>
            </a:r>
          </a:p>
          <a:p>
            <a:endParaRPr lang="es-ES" dirty="0" smtClean="0"/>
          </a:p>
          <a:p>
            <a:endParaRPr lang="es-ES" dirty="0"/>
          </a:p>
          <a:p>
            <a:pPr algn="ctr"/>
            <a:r>
              <a:rPr lang="es-ES" dirty="0" smtClean="0"/>
              <a:t>Etiqueta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5519053" y="926916"/>
            <a:ext cx="3200400" cy="3093720"/>
          </a:xfrm>
        </p:spPr>
        <p:txBody>
          <a:bodyPr/>
          <a:lstStyle/>
          <a:p>
            <a:pPr algn="ctr"/>
            <a:r>
              <a:rPr lang="es-ES" dirty="0" smtClean="0"/>
              <a:t>Personas en situaci</a:t>
            </a:r>
            <a:r>
              <a:rPr lang="es-ES" dirty="0" smtClean="0"/>
              <a:t>ón de vulnerabilidad</a:t>
            </a:r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    Empoderamiento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bg2"/>
                </a:solidFill>
              </a:rPr>
              <a:t>Primera reflexi</a:t>
            </a:r>
            <a:r>
              <a:rPr lang="es-ES" dirty="0" smtClean="0">
                <a:solidFill>
                  <a:schemeClr val="bg2"/>
                </a:solidFill>
              </a:rPr>
              <a:t>ón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6" name="Flecha arriba 5"/>
          <p:cNvSpPr/>
          <p:nvPr/>
        </p:nvSpPr>
        <p:spPr>
          <a:xfrm>
            <a:off x="1647278" y="1987826"/>
            <a:ext cx="377309" cy="782246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6"/>
              </a:solidFill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7251703" y="2406557"/>
            <a:ext cx="432525" cy="727029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506" y="1682549"/>
            <a:ext cx="2349372" cy="140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3855917" y="930229"/>
            <a:ext cx="4665753" cy="309372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s-ES" dirty="0"/>
              <a:t>Poner en práctica técnicas y recursos que me ayudan</a:t>
            </a:r>
          </a:p>
          <a:p>
            <a:pPr marL="457200" indent="-457200">
              <a:buFont typeface="Arial"/>
              <a:buChar char="•"/>
            </a:pPr>
            <a:r>
              <a:rPr lang="es-ES" dirty="0">
                <a:solidFill>
                  <a:schemeClr val="accent6"/>
                </a:solidFill>
              </a:rPr>
              <a:t>Autocuidado integral, poco a poco</a:t>
            </a:r>
          </a:p>
          <a:p>
            <a:pPr marL="457200" indent="-457200">
              <a:buFont typeface="Arial"/>
              <a:buChar char="•"/>
            </a:pPr>
            <a:r>
              <a:rPr lang="es-ES" dirty="0"/>
              <a:t>Estar atento a las señales de alarma</a:t>
            </a:r>
          </a:p>
          <a:p>
            <a:pPr marL="457200" indent="-457200">
              <a:buFont typeface="Arial"/>
              <a:buChar char="•"/>
            </a:pPr>
            <a:r>
              <a:rPr lang="es-ES" dirty="0">
                <a:solidFill>
                  <a:srgbClr val="808080"/>
                </a:solidFill>
              </a:rPr>
              <a:t>Reconocer cuando es el momento de buscar apoyo de un profesional</a:t>
            </a:r>
          </a:p>
          <a:p>
            <a:endParaRPr lang="es-ES" dirty="0"/>
          </a:p>
        </p:txBody>
      </p:sp>
      <p:pic>
        <p:nvPicPr>
          <p:cNvPr id="5" name="Marcador de contenido 4" descr="ctf_8327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3" b="16533"/>
          <a:stretch>
            <a:fillRect/>
          </a:stretch>
        </p:blipFill>
        <p:spPr>
          <a:xfrm>
            <a:off x="453060" y="931499"/>
            <a:ext cx="2869103" cy="3092450"/>
          </a:xfr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bg2"/>
                </a:solidFill>
              </a:rPr>
              <a:t>CUANDO LAS COSAS ME SOBREPASAN</a:t>
            </a:r>
            <a:r>
              <a:rPr lang="mr-IN" dirty="0">
                <a:solidFill>
                  <a:schemeClr val="bg2"/>
                </a:solidFill>
              </a:rPr>
              <a:t>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838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340499" y="404928"/>
            <a:ext cx="8457251" cy="3570724"/>
          </a:xfrm>
        </p:spPr>
        <p:txBody>
          <a:bodyPr>
            <a:normAutofit/>
          </a:bodyPr>
          <a:lstStyle/>
          <a:p>
            <a:pPr algn="ctr"/>
            <a:endParaRPr lang="es-ES" sz="3600" dirty="0" smtClean="0">
              <a:solidFill>
                <a:srgbClr val="FC0280"/>
              </a:solidFill>
            </a:endParaRPr>
          </a:p>
          <a:p>
            <a:pPr algn="ctr"/>
            <a:endParaRPr lang="es-ES" sz="3600" dirty="0">
              <a:solidFill>
                <a:srgbClr val="FC0280"/>
              </a:solidFill>
            </a:endParaRPr>
          </a:p>
          <a:p>
            <a:pPr algn="ctr"/>
            <a:endParaRPr lang="es-ES" sz="3600" dirty="0" smtClean="0">
              <a:solidFill>
                <a:srgbClr val="FC0280"/>
              </a:solidFill>
            </a:endParaRPr>
          </a:p>
          <a:p>
            <a:pPr algn="ctr"/>
            <a:endParaRPr lang="es-ES" sz="3600" dirty="0">
              <a:solidFill>
                <a:srgbClr val="FC0280"/>
              </a:solidFill>
            </a:endParaRPr>
          </a:p>
        </p:txBody>
      </p:sp>
      <p:pic>
        <p:nvPicPr>
          <p:cNvPr id="3" name="Imagen 2" descr="GG_Goodvibes_Aceptacion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39" y="194875"/>
            <a:ext cx="5671166" cy="378077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092096" y="4481813"/>
            <a:ext cx="5852896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MUCHAS GRACIAS POR SU ATENCIÓN</a:t>
            </a:r>
          </a:p>
          <a:p>
            <a:endParaRPr lang="es-E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71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</a:t>
            </a:r>
            <a:r>
              <a:rPr lang="es-ES" dirty="0" smtClean="0"/>
              <a:t>ía consultada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8107" y="917189"/>
            <a:ext cx="8494061" cy="3132085"/>
          </a:xfrm>
        </p:spPr>
        <p:txBody>
          <a:bodyPr>
            <a:normAutofit fontScale="70000" lnSpcReduction="20000"/>
          </a:bodyPr>
          <a:lstStyle/>
          <a:p>
            <a:r>
              <a:rPr lang="es-ES_tradnl" dirty="0" smtClean="0"/>
              <a:t>     </a:t>
            </a:r>
            <a:endParaRPr lang="es-ES_tradnl" dirty="0"/>
          </a:p>
          <a:p>
            <a:r>
              <a:rPr lang="es-ES" dirty="0" err="1">
                <a:solidFill>
                  <a:schemeClr val="accent6">
                    <a:lumMod val="75000"/>
                  </a:schemeClr>
                </a:solidFill>
              </a:rPr>
              <a:t>Fontaine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López, D. (2020): “Autocuidado físico, emocional y digital en tiempos de pandemia”.</a:t>
            </a:r>
            <a:endParaRPr lang="es-ES_tradnl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_tradnl" b="0" dirty="0">
                <a:solidFill>
                  <a:schemeClr val="accent6">
                    <a:lumMod val="75000"/>
                  </a:schemeClr>
                </a:solidFill>
              </a:rPr>
              <a:t>García Hernández, J; </a:t>
            </a:r>
            <a:r>
              <a:rPr lang="es-ES_tradnl" b="0" dirty="0" err="1">
                <a:solidFill>
                  <a:schemeClr val="accent6">
                    <a:lumMod val="75000"/>
                  </a:schemeClr>
                </a:solidFill>
              </a:rPr>
              <a:t>Juarez</a:t>
            </a:r>
            <a:r>
              <a:rPr lang="es-ES_tradnl" b="0" dirty="0">
                <a:solidFill>
                  <a:schemeClr val="accent6">
                    <a:lumMod val="75000"/>
                  </a:schemeClr>
                </a:solidFill>
              </a:rPr>
              <a:t> Escamilla, Al. (2012): “Beneficios de la actitud </a:t>
            </a:r>
            <a:r>
              <a:rPr lang="es-ES_tradnl" b="0" dirty="0" err="1">
                <a:solidFill>
                  <a:schemeClr val="accent6">
                    <a:lumMod val="75000"/>
                  </a:schemeClr>
                </a:solidFill>
              </a:rPr>
              <a:t>resiliente</a:t>
            </a:r>
            <a:r>
              <a:rPr lang="es-ES_tradnl" b="0" dirty="0">
                <a:solidFill>
                  <a:schemeClr val="accent6">
                    <a:lumMod val="75000"/>
                  </a:schemeClr>
                </a:solidFill>
              </a:rPr>
              <a:t> en pacientes con padecimientos crónicos”.</a:t>
            </a:r>
            <a:endParaRPr lang="es-ES_tradnl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Grau Rubio, C. (2013): “Fomentar la resiliencia en familias con enfermedades crónicas pediátricas”.</a:t>
            </a:r>
          </a:p>
          <a:p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Piqueras Rodríguez, J.; et. Al. (2009): “Emociones negativas y su impacto en la salud mental y física”.</a:t>
            </a:r>
            <a:endParaRPr lang="es-ES_tradnl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es-ES_tradnl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Federación Española de Enfermedades Raras (FEDER). (2009): “Guía de apoyo psicológico en enfermedades raras”.</a:t>
            </a:r>
            <a:endParaRPr lang="es-ES_tradnl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es-ES_tradnl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García, M., &amp; Domínguez, E. (2013): “Desarrollo teórico de la Resiliencia y su aplicación en situaciones adversas: Una revisión analítica”. </a:t>
            </a:r>
          </a:p>
          <a:p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Quinceno, J.; </a:t>
            </a:r>
            <a:r>
              <a:rPr lang="es-ES_tradnl" dirty="0" err="1">
                <a:solidFill>
                  <a:schemeClr val="accent6">
                    <a:lumMod val="75000"/>
                  </a:schemeClr>
                </a:solidFill>
              </a:rPr>
              <a:t>Vanaccia</a:t>
            </a:r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, S. (2011): “Resiliencia:  una perspectiva desde la enfermedad crónica en población adulta”.</a:t>
            </a:r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2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Distanciamiento social y aislamiento</a:t>
            </a:r>
            <a:endParaRPr lang="es-ES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22960" y="917189"/>
            <a:ext cx="7520940" cy="3233317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s-ES" dirty="0" smtClean="0"/>
              <a:t>Medidas necesarias para prevenir contagio</a:t>
            </a:r>
          </a:p>
          <a:p>
            <a:pPr>
              <a:buFont typeface="Arial"/>
              <a:buChar char="•"/>
            </a:pPr>
            <a:r>
              <a:rPr lang="es-ES" dirty="0" smtClean="0"/>
              <a:t>Contacto f</a:t>
            </a:r>
            <a:r>
              <a:rPr lang="es-ES" dirty="0" smtClean="0"/>
              <a:t>ísico y social </a:t>
            </a:r>
            <a:r>
              <a:rPr lang="es-ES" dirty="0" smtClean="0">
                <a:sym typeface="Wingdings"/>
              </a:rPr>
              <a:t> Necesidad básica del humano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Afloran sentimientos y emociones		Confrontaci</a:t>
            </a:r>
            <a:r>
              <a:rPr lang="es-ES" dirty="0" smtClean="0"/>
              <a:t>ón con la única 					alternativa: Hacernos cargo de 					nuestro estado emocional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			</a:t>
            </a:r>
            <a:r>
              <a:rPr lang="es-ES" sz="2000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RESPONSABILIDAD CON UNO MISMO</a:t>
            </a:r>
            <a:endParaRPr lang="es-ES" i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Imagen 4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03" y="2710989"/>
            <a:ext cx="1913216" cy="1071401"/>
          </a:xfrm>
          <a:prstGeom prst="rect">
            <a:avLst/>
          </a:prstGeom>
        </p:spPr>
      </p:pic>
      <p:sp>
        <p:nvSpPr>
          <p:cNvPr id="6" name="Flecha izquierda y arriba 5"/>
          <p:cNvSpPr/>
          <p:nvPr/>
        </p:nvSpPr>
        <p:spPr>
          <a:xfrm>
            <a:off x="3920336" y="1693333"/>
            <a:ext cx="349702" cy="855870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izquierda y arriba 7"/>
          <p:cNvSpPr/>
          <p:nvPr/>
        </p:nvSpPr>
        <p:spPr>
          <a:xfrm flipH="1">
            <a:off x="4840603" y="1693333"/>
            <a:ext cx="353746" cy="855870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42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 descr="1397215844_214074_1397216417_noticia_norm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" b="545"/>
          <a:stretch>
            <a:fillRect/>
          </a:stretch>
        </p:blipFill>
        <p:spPr>
          <a:xfrm>
            <a:off x="571542" y="416812"/>
            <a:ext cx="2426601" cy="1765616"/>
          </a:xfrm>
        </p:spPr>
      </p:pic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 rot="19377943">
            <a:off x="1279548" y="1831808"/>
            <a:ext cx="5794760" cy="519428"/>
          </a:xfrm>
        </p:spPr>
        <p:txBody>
          <a:bodyPr>
            <a:noAutofit/>
          </a:bodyPr>
          <a:lstStyle/>
          <a:p>
            <a:r>
              <a:rPr lang="es-ES" sz="1800" dirty="0" smtClean="0"/>
              <a:t>CHAPMAN Y GAVIN  definen el SUFRIMIENTO como</a:t>
            </a:r>
            <a:r>
              <a:rPr lang="mr-IN" sz="1800" dirty="0" smtClean="0"/>
              <a:t>…</a:t>
            </a:r>
            <a:r>
              <a:rPr lang="de-DE" sz="1800" dirty="0" smtClean="0"/>
              <a:t>.</a:t>
            </a:r>
            <a:endParaRPr lang="es-ES" sz="1800" dirty="0"/>
          </a:p>
        </p:txBody>
      </p:sp>
      <p:sp>
        <p:nvSpPr>
          <p:cNvPr id="9" name="Rectángulo 8"/>
          <p:cNvSpPr/>
          <p:nvPr/>
        </p:nvSpPr>
        <p:spPr>
          <a:xfrm>
            <a:off x="4592131" y="2770875"/>
            <a:ext cx="41135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/>
              <a:t>“Estado </a:t>
            </a:r>
            <a:r>
              <a:rPr lang="es-ES" i="1" dirty="0"/>
              <a:t>afectivo, cognitivo y negativo complejo caracterizado por la sensación que experimenta la persona de encontrarse </a:t>
            </a:r>
            <a:r>
              <a:rPr lang="es-ES" i="1" u="sng" dirty="0"/>
              <a:t>amenazada</a:t>
            </a:r>
            <a:r>
              <a:rPr lang="es-ES" i="1" dirty="0"/>
              <a:t> en su integridad, por su sentimiento de </a:t>
            </a:r>
            <a:r>
              <a:rPr lang="es-ES" i="1" u="sng" dirty="0"/>
              <a:t>impotencia</a:t>
            </a:r>
            <a:r>
              <a:rPr lang="es-ES" i="1" dirty="0"/>
              <a:t> para hacer frente a esta amenaza y por el agotamiento de los </a:t>
            </a:r>
            <a:r>
              <a:rPr lang="es-ES" i="1" u="sng" dirty="0"/>
              <a:t>recursos personales y psicosociales</a:t>
            </a:r>
            <a:r>
              <a:rPr lang="es-ES" i="1" dirty="0"/>
              <a:t> que le permitirían </a:t>
            </a:r>
            <a:r>
              <a:rPr lang="es-ES" i="1" dirty="0" smtClean="0"/>
              <a:t>afrontarla.”</a:t>
            </a:r>
            <a:r>
              <a:rPr lang="es-ES_tradnl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721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	F</a:t>
            </a:r>
            <a:r>
              <a:rPr lang="es-ES" dirty="0" smtClean="0"/>
              <a:t>Í</a:t>
            </a:r>
            <a:r>
              <a:rPr lang="es-ES" dirty="0" smtClean="0"/>
              <a:t>SICA:</a:t>
            </a:r>
          </a:p>
          <a:p>
            <a:r>
              <a:rPr lang="es-ES" dirty="0" smtClean="0"/>
              <a:t>	</a:t>
            </a:r>
            <a:r>
              <a:rPr lang="es-ES" sz="2200" dirty="0" smtClean="0">
                <a:solidFill>
                  <a:schemeClr val="accent6"/>
                </a:solidFill>
              </a:rPr>
              <a:t>Capacidad de los </a:t>
            </a:r>
            <a:r>
              <a:rPr lang="es-ES" sz="2200" dirty="0">
                <a:solidFill>
                  <a:schemeClr val="accent6"/>
                </a:solidFill>
              </a:rPr>
              <a:t>materiales de </a:t>
            </a:r>
            <a:r>
              <a:rPr lang="es-ES" sz="2200" u="sng" dirty="0">
                <a:solidFill>
                  <a:schemeClr val="accent6"/>
                </a:solidFill>
              </a:rPr>
              <a:t>recobrar</a:t>
            </a:r>
            <a:r>
              <a:rPr lang="es-ES" sz="2200" dirty="0">
                <a:solidFill>
                  <a:schemeClr val="accent6"/>
                </a:solidFill>
              </a:rPr>
              <a:t> su forma original después de haber sido sometidos a una </a:t>
            </a:r>
            <a:r>
              <a:rPr lang="es-ES" sz="2200" u="sng" dirty="0">
                <a:solidFill>
                  <a:schemeClr val="accent6"/>
                </a:solidFill>
              </a:rPr>
              <a:t>presión</a:t>
            </a:r>
            <a:r>
              <a:rPr lang="es-ES" sz="2200" dirty="0">
                <a:solidFill>
                  <a:schemeClr val="accent6"/>
                </a:solidFill>
              </a:rPr>
              <a:t> que lo haya podido </a:t>
            </a:r>
            <a:r>
              <a:rPr lang="es-ES" sz="2200" dirty="0" smtClean="0">
                <a:solidFill>
                  <a:schemeClr val="accent6"/>
                </a:solidFill>
              </a:rPr>
              <a:t>deformar</a:t>
            </a:r>
            <a:r>
              <a:rPr lang="es-ES_tradnl" sz="2200" dirty="0" smtClean="0">
                <a:solidFill>
                  <a:schemeClr val="accent6"/>
                </a:solidFill>
              </a:rPr>
              <a:t>.</a:t>
            </a:r>
            <a:endParaRPr lang="es-ES" sz="2200" dirty="0">
              <a:solidFill>
                <a:schemeClr val="accent6"/>
              </a:solidFill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RESILIENCIA</a:t>
            </a:r>
            <a:endParaRPr lang="es-ES" sz="36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Marcador de contenido 11" descr="propiedades-mecánica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" r="1076"/>
          <a:stretch>
            <a:fillRect/>
          </a:stretch>
        </p:blipFill>
        <p:spPr>
          <a:xfrm>
            <a:off x="822325" y="1214438"/>
            <a:ext cx="3079750" cy="2360612"/>
          </a:xfrm>
        </p:spPr>
      </p:pic>
    </p:spTree>
    <p:extLst>
      <p:ext uri="{BB962C8B-B14F-4D97-AF65-F5344CB8AC3E}">
        <p14:creationId xmlns:p14="http://schemas.microsoft.com/office/powerpoint/2010/main" val="316229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822960" y="1233188"/>
            <a:ext cx="3805982" cy="2774932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Wingdings" charset="2"/>
              <a:buChar char="q"/>
            </a:pPr>
            <a:r>
              <a:rPr lang="es-ES" dirty="0"/>
              <a:t>C</a:t>
            </a:r>
            <a:r>
              <a:rPr lang="es-ES" dirty="0" smtClean="0"/>
              <a:t>apacidad de los </a:t>
            </a:r>
            <a:r>
              <a:rPr lang="es-ES" dirty="0"/>
              <a:t>seres humanos </a:t>
            </a:r>
            <a:endParaRPr lang="es-ES" dirty="0"/>
          </a:p>
          <a:p>
            <a:pPr marL="457200" indent="-457200">
              <a:buFont typeface="Wingdings" charset="2"/>
              <a:buChar char="q"/>
            </a:pPr>
            <a:r>
              <a:rPr lang="es-ES" dirty="0"/>
              <a:t>I</a:t>
            </a:r>
            <a:r>
              <a:rPr lang="es-ES" dirty="0" smtClean="0"/>
              <a:t>ndividual </a:t>
            </a:r>
            <a:r>
              <a:rPr lang="es-ES" dirty="0"/>
              <a:t>y </a:t>
            </a:r>
            <a:r>
              <a:rPr lang="es-ES" dirty="0" smtClean="0"/>
              <a:t>grupal </a:t>
            </a:r>
          </a:p>
          <a:p>
            <a:pPr marL="457200" indent="-457200">
              <a:buFont typeface="Wingdings" charset="2"/>
              <a:buChar char="q"/>
            </a:pPr>
            <a:r>
              <a:rPr lang="es-ES" dirty="0" smtClean="0"/>
              <a:t>Sobreponerse </a:t>
            </a:r>
            <a:r>
              <a:rPr lang="es-ES" dirty="0"/>
              <a:t>a las </a:t>
            </a:r>
            <a:r>
              <a:rPr lang="es-ES" dirty="0" smtClean="0"/>
              <a:t>adversidades</a:t>
            </a:r>
            <a:endParaRPr lang="es-ES" dirty="0"/>
          </a:p>
          <a:p>
            <a:pPr marL="457200" indent="-457200">
              <a:buFont typeface="Wingdings" charset="2"/>
              <a:buChar char="q"/>
            </a:pPr>
            <a:r>
              <a:rPr lang="es-ES" dirty="0" smtClean="0"/>
              <a:t>Recuperarse </a:t>
            </a:r>
            <a:r>
              <a:rPr lang="es-ES" dirty="0"/>
              <a:t>y </a:t>
            </a:r>
            <a:r>
              <a:rPr lang="es-ES" dirty="0" err="1" smtClean="0"/>
              <a:t>autoregenerarse</a:t>
            </a:r>
            <a:r>
              <a:rPr lang="es-ES" dirty="0" smtClean="0"/>
              <a:t> tras las heridas </a:t>
            </a:r>
            <a:r>
              <a:rPr lang="es-ES" dirty="0"/>
              <a:t>o </a:t>
            </a:r>
            <a:r>
              <a:rPr lang="es-ES" dirty="0" smtClean="0"/>
              <a:t>traumas</a:t>
            </a:r>
            <a:endParaRPr lang="es-ES" dirty="0"/>
          </a:p>
          <a:p>
            <a:pPr marL="457200" indent="-457200">
              <a:buFont typeface="Wingdings" charset="2"/>
              <a:buChar char="q"/>
            </a:pPr>
            <a:r>
              <a:rPr lang="es-ES" dirty="0" smtClean="0"/>
              <a:t>Sobreponerse </a:t>
            </a:r>
            <a:r>
              <a:rPr lang="es-ES" dirty="0"/>
              <a:t>a situaciones </a:t>
            </a:r>
            <a:r>
              <a:rPr lang="es-ES" dirty="0" smtClean="0"/>
              <a:t>desestabilizadoras</a:t>
            </a:r>
          </a:p>
          <a:p>
            <a:pPr marL="457200" indent="-457200">
              <a:buFont typeface="Wingdings" charset="2"/>
              <a:buChar char="q"/>
            </a:pPr>
            <a:r>
              <a:rPr lang="es-ES" dirty="0" smtClean="0"/>
              <a:t>Recuperar el equilibrio</a:t>
            </a:r>
          </a:p>
          <a:p>
            <a:pPr marL="457200" indent="-457200">
              <a:buFont typeface="Wingdings" charset="2"/>
              <a:buChar char="q"/>
            </a:pPr>
            <a:r>
              <a:rPr lang="es-ES" dirty="0"/>
              <a:t>S</a:t>
            </a:r>
            <a:r>
              <a:rPr lang="es-ES" dirty="0" smtClean="0"/>
              <a:t>alir fortalecidos</a:t>
            </a:r>
            <a:endParaRPr lang="es-ES" dirty="0"/>
          </a:p>
        </p:txBody>
      </p:sp>
      <p:pic>
        <p:nvPicPr>
          <p:cNvPr id="5" name="Marcador de contenido 4" descr="resilenci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55" b="-20955"/>
          <a:stretch>
            <a:fillRect/>
          </a:stretch>
        </p:blipFill>
        <p:spPr>
          <a:xfrm>
            <a:off x="5143500" y="762000"/>
            <a:ext cx="3200400" cy="3094038"/>
          </a:xfr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/>
                </a:solidFill>
              </a:rPr>
              <a:t>EN PSICOLOG</a:t>
            </a:r>
            <a:r>
              <a:rPr lang="es-ES" dirty="0" smtClean="0">
                <a:solidFill>
                  <a:schemeClr val="bg2"/>
                </a:solidFill>
              </a:rPr>
              <a:t>ÍA</a:t>
            </a:r>
            <a:r>
              <a:rPr lang="mr-IN" dirty="0" smtClean="0">
                <a:solidFill>
                  <a:schemeClr val="bg2"/>
                </a:solidFill>
              </a:rPr>
              <a:t>…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607445" y="4703441"/>
            <a:ext cx="5012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TRANSFORMACI</a:t>
            </a: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ÓN Y </a:t>
            </a:r>
            <a:r>
              <a:rPr lang="es-E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EVOLUCIÓN</a:t>
            </a:r>
            <a:endParaRPr lang="es-E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786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22960" y="304800"/>
            <a:ext cx="7520940" cy="1130852"/>
          </a:xfrm>
        </p:spPr>
        <p:txBody>
          <a:bodyPr/>
          <a:lstStyle/>
          <a:p>
            <a:r>
              <a:rPr lang="es-ES" dirty="0" smtClean="0">
                <a:solidFill>
                  <a:schemeClr val="accent6"/>
                </a:solidFill>
              </a:rPr>
              <a:t>EL DIAGN</a:t>
            </a:r>
            <a:r>
              <a:rPr lang="es-ES" dirty="0" smtClean="0">
                <a:solidFill>
                  <a:schemeClr val="accent6"/>
                </a:solidFill>
              </a:rPr>
              <a:t>ÓSTICO DE UNA ENFERMEDAD CRÓNICA Y/O CATASTRÓFICA</a:t>
            </a:r>
            <a:r>
              <a:rPr lang="mr-IN" dirty="0" smtClean="0">
                <a:solidFill>
                  <a:schemeClr val="accent6"/>
                </a:solidFill>
              </a:rPr>
              <a:t>…</a:t>
            </a:r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07376" y="1711738"/>
            <a:ext cx="4849806" cy="2188659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Representa una </a:t>
            </a:r>
            <a:r>
              <a:rPr lang="es-ES" dirty="0"/>
              <a:t>situación </a:t>
            </a:r>
            <a:r>
              <a:rPr lang="es-ES" dirty="0" smtClean="0"/>
              <a:t>adversa = </a:t>
            </a:r>
            <a:r>
              <a:rPr lang="es-ES" i="1" dirty="0" smtClean="0"/>
              <a:t>dif</a:t>
            </a:r>
            <a:r>
              <a:rPr lang="es-ES" i="1" dirty="0" smtClean="0"/>
              <a:t>ícil de sobrellevar</a:t>
            </a:r>
            <a:endParaRPr lang="es-ES" i="1" dirty="0" smtClean="0"/>
          </a:p>
          <a:p>
            <a:endParaRPr lang="es-ES" dirty="0" smtClean="0"/>
          </a:p>
          <a:p>
            <a:r>
              <a:rPr lang="es-ES" u="sng" dirty="0" smtClean="0">
                <a:solidFill>
                  <a:srgbClr val="FC0280"/>
                </a:solidFill>
              </a:rPr>
              <a:t>Cualidades</a:t>
            </a:r>
            <a:r>
              <a:rPr lang="es-ES" dirty="0" smtClean="0">
                <a:solidFill>
                  <a:srgbClr val="FC0280"/>
                </a:solidFill>
              </a:rPr>
              <a:t>:</a:t>
            </a:r>
          </a:p>
          <a:p>
            <a:pPr>
              <a:buFont typeface="Wingdings" charset="2"/>
              <a:buChar char="ü"/>
            </a:pPr>
            <a:r>
              <a:rPr lang="es-ES" dirty="0" smtClean="0"/>
              <a:t>Búsqueda </a:t>
            </a:r>
            <a:r>
              <a:rPr lang="es-ES" dirty="0"/>
              <a:t>de </a:t>
            </a:r>
            <a:r>
              <a:rPr lang="es-ES" dirty="0" smtClean="0"/>
              <a:t>soluciones</a:t>
            </a:r>
          </a:p>
          <a:p>
            <a:pPr>
              <a:buFont typeface="Wingdings" charset="2"/>
              <a:buChar char="ü"/>
            </a:pPr>
            <a:r>
              <a:rPr lang="es-ES" dirty="0" smtClean="0"/>
              <a:t>Flexibilidad</a:t>
            </a:r>
          </a:p>
          <a:p>
            <a:pPr>
              <a:buFont typeface="Wingdings" charset="2"/>
              <a:buChar char="ü"/>
            </a:pPr>
            <a:r>
              <a:rPr lang="es-ES" dirty="0" smtClean="0"/>
              <a:t>Optimismo</a:t>
            </a:r>
          </a:p>
          <a:p>
            <a:pPr>
              <a:buFont typeface="Wingdings" charset="2"/>
              <a:buChar char="ü"/>
            </a:pPr>
            <a:r>
              <a:rPr lang="es-ES" dirty="0"/>
              <a:t>S</a:t>
            </a:r>
            <a:r>
              <a:rPr lang="es-ES" dirty="0" smtClean="0"/>
              <a:t>entido </a:t>
            </a:r>
            <a:r>
              <a:rPr lang="es-ES" dirty="0"/>
              <a:t>del </a:t>
            </a:r>
            <a:r>
              <a:rPr lang="es-ES" dirty="0" smtClean="0"/>
              <a:t>humor</a:t>
            </a:r>
            <a:endParaRPr lang="es-ES" dirty="0"/>
          </a:p>
          <a:p>
            <a:endParaRPr lang="es-ES" dirty="0"/>
          </a:p>
        </p:txBody>
      </p:sp>
      <p:pic>
        <p:nvPicPr>
          <p:cNvPr id="7" name="Imagen 6" descr="CI-vrs-C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51" y="1593979"/>
            <a:ext cx="2306418" cy="23064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661" y="4526193"/>
            <a:ext cx="2295639" cy="92085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155141" y="4431380"/>
            <a:ext cx="2264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Proceso de </a:t>
            </a:r>
            <a:r>
              <a:rPr lang="es-ES" sz="2000" b="1" dirty="0">
                <a:solidFill>
                  <a:schemeClr val="bg1"/>
                </a:solidFill>
              </a:rPr>
              <a:t>t</a:t>
            </a:r>
            <a:r>
              <a:rPr lang="es-ES" sz="2000" b="1" dirty="0" smtClean="0">
                <a:solidFill>
                  <a:schemeClr val="bg1"/>
                </a:solidFill>
              </a:rPr>
              <a:t>ransici</a:t>
            </a:r>
            <a:r>
              <a:rPr lang="es-ES" sz="2000" b="1" dirty="0" smtClean="0">
                <a:solidFill>
                  <a:schemeClr val="bg1"/>
                </a:solidFill>
              </a:rPr>
              <a:t>ón y transformación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6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vertical 3"/>
          <p:cNvSpPr>
            <a:spLocks noGrp="1"/>
          </p:cNvSpPr>
          <p:nvPr>
            <p:ph type="title"/>
          </p:nvPr>
        </p:nvSpPr>
        <p:spPr>
          <a:xfrm rot="20705063">
            <a:off x="607290" y="854746"/>
            <a:ext cx="4882028" cy="997933"/>
          </a:xfrm>
        </p:spPr>
        <p:txBody>
          <a:bodyPr/>
          <a:lstStyle/>
          <a:p>
            <a:r>
              <a:rPr lang="es-ES" dirty="0" smtClean="0"/>
              <a:t>EN TIEMPOS DE COVID-19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3979332" y="3333289"/>
            <a:ext cx="4920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s-ES" sz="2000" dirty="0">
                <a:solidFill>
                  <a:srgbClr val="FFFFFF"/>
                </a:solidFill>
              </a:rPr>
              <a:t>Comprensión y aceptación de la </a:t>
            </a:r>
            <a:r>
              <a:rPr lang="es-ES" sz="2000" dirty="0" smtClean="0">
                <a:solidFill>
                  <a:srgbClr val="FFFFFF"/>
                </a:solidFill>
              </a:rPr>
              <a:t>realidad</a:t>
            </a:r>
          </a:p>
          <a:p>
            <a:endParaRPr lang="es-ES" sz="2000" dirty="0" smtClean="0">
              <a:solidFill>
                <a:srgbClr val="FFFFFF"/>
              </a:solidFill>
            </a:endParaRPr>
          </a:p>
          <a:p>
            <a:pPr marL="342900" indent="-342900">
              <a:buFont typeface="+mj-ea"/>
              <a:buAutoNum type="circleNumDbPlain"/>
            </a:pPr>
            <a:r>
              <a:rPr lang="es-ES_tradnl" sz="2000" dirty="0" smtClean="0">
                <a:solidFill>
                  <a:srgbClr val="FFFFFF"/>
                </a:solidFill>
              </a:rPr>
              <a:t> </a:t>
            </a:r>
            <a:r>
              <a:rPr lang="es-ES_tradnl" sz="2000" i="1" dirty="0">
                <a:solidFill>
                  <a:srgbClr val="FFFFFF"/>
                </a:solidFill>
              </a:rPr>
              <a:t>Habilidades para gestionar </a:t>
            </a:r>
            <a:r>
              <a:rPr lang="es-ES_tradnl" sz="2000" i="1" dirty="0" smtClean="0">
                <a:solidFill>
                  <a:srgbClr val="FFFFFF"/>
                </a:solidFill>
              </a:rPr>
              <a:t>soluciones</a:t>
            </a:r>
            <a:endParaRPr lang="es-ES_tradnl" sz="2000" dirty="0" smtClean="0">
              <a:solidFill>
                <a:srgbClr val="FFFFFF"/>
              </a:solidFill>
            </a:endParaRPr>
          </a:p>
          <a:p>
            <a:endParaRPr lang="es-ES_tradnl" sz="2000" dirty="0" smtClean="0">
              <a:solidFill>
                <a:srgbClr val="FFFFFF"/>
              </a:solidFill>
            </a:endParaRPr>
          </a:p>
          <a:p>
            <a:pPr marL="342900" indent="-342900">
              <a:buFont typeface="+mj-ea"/>
              <a:buAutoNum type="circleNumDbPlain"/>
            </a:pPr>
            <a:r>
              <a:rPr lang="es-ES" sz="2000" i="1" dirty="0" smtClean="0">
                <a:solidFill>
                  <a:srgbClr val="FFFFFF"/>
                </a:solidFill>
              </a:rPr>
              <a:t> El </a:t>
            </a:r>
            <a:r>
              <a:rPr lang="es-ES" sz="2000" i="1" dirty="0">
                <a:solidFill>
                  <a:srgbClr val="FFFFFF"/>
                </a:solidFill>
              </a:rPr>
              <a:t>significado que le damos a las vivencias</a:t>
            </a:r>
            <a:r>
              <a:rPr lang="es-ES_tradnl" sz="2000" dirty="0">
                <a:solidFill>
                  <a:srgbClr val="FFFFFF"/>
                </a:solidFill>
              </a:rPr>
              <a:t> </a:t>
            </a:r>
            <a:endParaRPr lang="es-ES" sz="2000" dirty="0">
              <a:solidFill>
                <a:srgbClr val="FFFFFF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752" y="1140178"/>
            <a:ext cx="1540933" cy="154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7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724" r="-1724"/>
          <a:stretch>
            <a:fillRect/>
          </a:stretch>
        </p:blipFill>
        <p:spPr>
          <a:xfrm>
            <a:off x="592893" y="1346937"/>
            <a:ext cx="2674053" cy="2584918"/>
          </a:xfrm>
        </p:spPr>
      </p:pic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>
          <a:xfrm>
            <a:off x="4178011" y="1638116"/>
            <a:ext cx="4490901" cy="2370004"/>
          </a:xfrm>
        </p:spPr>
        <p:txBody>
          <a:bodyPr/>
          <a:lstStyle/>
          <a:p>
            <a:r>
              <a:rPr lang="es-ES" dirty="0" smtClean="0"/>
              <a:t>	Reconocer </a:t>
            </a:r>
            <a:r>
              <a:rPr lang="es-ES" dirty="0"/>
              <a:t>la gravedad de la situación mundial e identificar el efecto que </a:t>
            </a:r>
            <a:r>
              <a:rPr lang="es-ES" dirty="0" smtClean="0"/>
              <a:t>ha </a:t>
            </a:r>
            <a:r>
              <a:rPr lang="es-ES" dirty="0"/>
              <a:t>tenido sobre mi vida</a:t>
            </a:r>
            <a:r>
              <a:rPr lang="es-ES_tradnl" dirty="0"/>
              <a:t> </a:t>
            </a:r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82462" y="413762"/>
            <a:ext cx="8186450" cy="457200"/>
          </a:xfrm>
        </p:spPr>
        <p:txBody>
          <a:bodyPr/>
          <a:lstStyle/>
          <a:p>
            <a:pPr marL="514350" indent="-514350">
              <a:buFont typeface="+mj-ea"/>
              <a:buAutoNum type="circleNumDbPlain"/>
            </a:pPr>
            <a:r>
              <a:rPr lang="es-ES" sz="3200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Comprensión </a:t>
            </a:r>
            <a:r>
              <a:rPr lang="es-ES" sz="3200" b="1" i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 aceptación de la realidad</a:t>
            </a:r>
            <a:r>
              <a:rPr lang="es-ES_tradnl" sz="32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s-ES" sz="32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468684" y="4649417"/>
            <a:ext cx="4912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Factores de Riesgo	 </a:t>
            </a:r>
            <a:r>
              <a:rPr lang="es-ES" sz="2000" dirty="0" smtClean="0">
                <a:sym typeface="Wingdings"/>
              </a:rPr>
              <a:t>Prevenci</a:t>
            </a:r>
            <a:r>
              <a:rPr lang="es-ES" sz="2000" dirty="0" smtClean="0">
                <a:sym typeface="Wingdings"/>
              </a:rPr>
              <a:t>ón</a:t>
            </a:r>
            <a:endParaRPr lang="es-ES" dirty="0"/>
          </a:p>
        </p:txBody>
      </p:sp>
      <p:sp>
        <p:nvSpPr>
          <p:cNvPr id="11" name="Flecha derecha 10"/>
          <p:cNvSpPr/>
          <p:nvPr/>
        </p:nvSpPr>
        <p:spPr>
          <a:xfrm>
            <a:off x="5724058" y="4813116"/>
            <a:ext cx="533755" cy="174855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Ángulos">
  <a:themeElements>
    <a:clrScheme name="Personalizar 7">
      <a:dk1>
        <a:srgbClr val="113966"/>
      </a:dk1>
      <a:lt1>
        <a:srgbClr val="FFFFFF"/>
      </a:lt1>
      <a:dk2>
        <a:srgbClr val="074080"/>
      </a:dk2>
      <a:lt2>
        <a:srgbClr val="FC0280"/>
      </a:lt2>
      <a:accent1>
        <a:srgbClr val="FC0280"/>
      </a:accent1>
      <a:accent2>
        <a:srgbClr val="000080"/>
      </a:accent2>
      <a:accent3>
        <a:srgbClr val="FC0280"/>
      </a:accent3>
      <a:accent4>
        <a:srgbClr val="000080"/>
      </a:accent4>
      <a:accent5>
        <a:srgbClr val="FC0280"/>
      </a:accent5>
      <a:accent6>
        <a:srgbClr val="808080"/>
      </a:accent6>
      <a:hlink>
        <a:srgbClr val="074080"/>
      </a:hlink>
      <a:folHlink>
        <a:srgbClr val="FC0280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Ángulos.thmx</Template>
  <TotalTime>4768</TotalTime>
  <Words>645</Words>
  <Application>Microsoft Macintosh PowerPoint</Application>
  <PresentationFormat>Presentación en pantalla (16:10)</PresentationFormat>
  <Paragraphs>138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Ángulos</vt:lpstr>
      <vt:lpstr>Webinar 2- Programa de Salud Mental  SALUD MENTAL Y EMOCIONAL  para personas con enfermedades crónicas  y/o catastróficas       </vt:lpstr>
      <vt:lpstr>Primera reflexión</vt:lpstr>
      <vt:lpstr>Distanciamiento social y aislamiento</vt:lpstr>
      <vt:lpstr>Presentación de PowerPoint</vt:lpstr>
      <vt:lpstr>RESILIENCIA</vt:lpstr>
      <vt:lpstr>EN PSICOLOGÍA…</vt:lpstr>
      <vt:lpstr>EL DIAGNÓSTICO DE UNA ENFERMEDAD CRÓNICA Y/O CATASTRÓFICA…</vt:lpstr>
      <vt:lpstr>EN TIEMPOS DE COVID-19</vt:lpstr>
      <vt:lpstr> Comprensión y aceptación de la realidad </vt:lpstr>
      <vt:lpstr>Sin embargo…</vt:lpstr>
      <vt:lpstr>  ACEPTACIÓN</vt:lpstr>
      <vt:lpstr>Habilidades para gestionar soluciones </vt:lpstr>
      <vt:lpstr>Presentación de PowerPoint</vt:lpstr>
      <vt:lpstr>FLEXIBILIDAD</vt:lpstr>
      <vt:lpstr>El significado que le damos a las vivencias </vt:lpstr>
      <vt:lpstr>ESPIRITUALIDAD</vt:lpstr>
      <vt:lpstr>Presentación de PowerPoint</vt:lpstr>
      <vt:lpstr>AUTOCUIDADO EMOCIONAL</vt:lpstr>
      <vt:lpstr>CUANDO LAS COSAS ME SOBREPASAN…</vt:lpstr>
      <vt:lpstr>CUANDO LAS COSAS ME SOBREPASAN…</vt:lpstr>
      <vt:lpstr>Presentación de PowerPoint</vt:lpstr>
      <vt:lpstr>Bibliografía consultada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</dc:creator>
  <cp:lastModifiedBy>Daniela</cp:lastModifiedBy>
  <cp:revision>56</cp:revision>
  <dcterms:created xsi:type="dcterms:W3CDTF">2020-05-19T14:26:47Z</dcterms:created>
  <dcterms:modified xsi:type="dcterms:W3CDTF">2020-05-28T22:37:51Z</dcterms:modified>
</cp:coreProperties>
</file>